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96" r:id="rId1"/>
    <p:sldMasterId id="2147486345" r:id="rId2"/>
    <p:sldMasterId id="2147487502" r:id="rId3"/>
    <p:sldMasterId id="2147489746" r:id="rId4"/>
    <p:sldMasterId id="2147489758" r:id="rId5"/>
  </p:sldMasterIdLst>
  <p:notesMasterIdLst>
    <p:notesMasterId r:id="rId34"/>
  </p:notesMasterIdLst>
  <p:sldIdLst>
    <p:sldId id="631" r:id="rId6"/>
    <p:sldId id="571" r:id="rId7"/>
    <p:sldId id="640" r:id="rId8"/>
    <p:sldId id="641" r:id="rId9"/>
    <p:sldId id="643" r:id="rId10"/>
    <p:sldId id="642" r:id="rId11"/>
    <p:sldId id="581" r:id="rId12"/>
    <p:sldId id="644" r:id="rId13"/>
    <p:sldId id="645" r:id="rId14"/>
    <p:sldId id="646" r:id="rId15"/>
    <p:sldId id="647" r:id="rId16"/>
    <p:sldId id="648" r:id="rId17"/>
    <p:sldId id="649" r:id="rId18"/>
    <p:sldId id="655" r:id="rId19"/>
    <p:sldId id="633" r:id="rId20"/>
    <p:sldId id="657" r:id="rId21"/>
    <p:sldId id="654" r:id="rId22"/>
    <p:sldId id="659" r:id="rId23"/>
    <p:sldId id="656" r:id="rId24"/>
    <p:sldId id="650" r:id="rId25"/>
    <p:sldId id="635" r:id="rId26"/>
    <p:sldId id="651" r:id="rId27"/>
    <p:sldId id="658" r:id="rId28"/>
    <p:sldId id="660" r:id="rId29"/>
    <p:sldId id="636" r:id="rId30"/>
    <p:sldId id="637" r:id="rId31"/>
    <p:sldId id="653" r:id="rId32"/>
    <p:sldId id="542" r:id="rId33"/>
  </p:sldIdLst>
  <p:sldSz cx="9144000" cy="5143500" type="screen16x9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FFEB"/>
    <a:srgbClr val="BDECF9"/>
    <a:srgbClr val="97CBFF"/>
    <a:srgbClr val="FFFFCC"/>
    <a:srgbClr val="009900"/>
    <a:srgbClr val="005EA4"/>
    <a:srgbClr val="0066FF"/>
    <a:srgbClr val="00CC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46" autoAdjust="0"/>
    <p:restoredTop sz="95203" autoAdjust="0"/>
  </p:normalViewPr>
  <p:slideViewPr>
    <p:cSldViewPr>
      <p:cViewPr>
        <p:scale>
          <a:sx n="100" d="100"/>
          <a:sy n="100" d="100"/>
        </p:scale>
        <p:origin x="-1296" y="-318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8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  <c:spPr>
        <a:solidFill>
          <a:srgbClr val="FFFFFF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9.8791848389115644E-2"/>
          <c:y val="5.8428230196644879E-2"/>
          <c:w val="0.72701940999907966"/>
          <c:h val="0.81023849914112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- всего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070C0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9394703008736048E-2"/>
                  <c:y val="-3.1847133757961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63005237446585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bg1"/>
              </a:solidFill>
              <a:ln w="19050" cmpd="thickThin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1033075.3</c:v>
                </c:pt>
                <c:pt idx="1">
                  <c:v>941238.1</c:v>
                </c:pt>
                <c:pt idx="2">
                  <c:v>951579.7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invertIfNegative val="0"/>
          <c:dLbls>
            <c:dLbl>
              <c:idx val="0"/>
              <c:layout>
                <c:manualLayout>
                  <c:x val="2.1659254848542388E-2"/>
                  <c:y val="-3.18471337579612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923806688348731E-2"/>
                  <c:y val="-9.5541401273884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035971904852282E-2"/>
                  <c:y val="-2.8662420382165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FFEB"/>
              </a:solidFill>
              <a:ln w="19050" cap="rnd">
                <a:solidFill>
                  <a:srgbClr val="FF0000"/>
                </a:solidFill>
                <a:round/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93473.5</c:v>
                </c:pt>
                <c:pt idx="1">
                  <c:v>94293.3</c:v>
                </c:pt>
                <c:pt idx="2">
                  <c:v>96506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ln w="12672" cmpd="sng">
              <a:solidFill>
                <a:srgbClr val="8AAC4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4.0224330433007244E-2"/>
                  <c:y val="-2.54777070063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3318387879003523E-2"/>
                  <c:y val="-1.9108280254777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6412688961162234E-2"/>
                  <c:y val="-1.5923566878980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solidFill>
                <a:srgbClr val="FFFFEB"/>
              </a:solidFill>
              <a:ln w="19050" cmpd="thickThin">
                <a:solidFill>
                  <a:srgbClr val="92D050"/>
                </a:solidFill>
              </a:ln>
            </c:spPr>
            <c:txPr>
              <a:bodyPr rot="-1920000"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939601.8</c:v>
                </c:pt>
                <c:pt idx="1">
                  <c:v>846944.8</c:v>
                </c:pt>
                <c:pt idx="2">
                  <c:v>855073.7</c:v>
                </c:pt>
              </c:numCache>
            </c:numRef>
          </c:val>
          <c:shape val="cylinder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9"/>
        <c:shape val="box"/>
        <c:axId val="139422720"/>
        <c:axId val="151069440"/>
        <c:axId val="0"/>
      </c:bar3DChart>
      <c:catAx>
        <c:axId val="139422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51069440"/>
        <c:crosses val="autoZero"/>
        <c:auto val="0"/>
        <c:lblAlgn val="ctr"/>
        <c:lblOffset val="100"/>
        <c:noMultiLvlLbl val="0"/>
      </c:catAx>
      <c:valAx>
        <c:axId val="15106944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673"/>
        </c:spPr>
        <c:txPr>
          <a:bodyPr/>
          <a:lstStyle/>
          <a:p>
            <a:pPr>
              <a:defRPr sz="1400" baseline="0">
                <a:latin typeface="Arial Narrow" panose="020B0606020202030204" pitchFamily="34" charset="0"/>
              </a:defRPr>
            </a:pPr>
            <a:endParaRPr lang="ru-RU"/>
          </a:p>
        </c:txPr>
        <c:crossAx val="139422720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>
        <c:manualLayout>
          <c:xMode val="edge"/>
          <c:yMode val="edge"/>
          <c:x val="0.81112398609501735"/>
          <c:y val="9.0476190476190502E-2"/>
          <c:w val="0.18887601390498263"/>
          <c:h val="0.71666666666666667"/>
        </c:manualLayout>
      </c:layout>
      <c:overlay val="0"/>
      <c:spPr>
        <a:ln>
          <a:noFill/>
        </a:ln>
      </c:spPr>
      <c:txPr>
        <a:bodyPr/>
        <a:lstStyle/>
        <a:p>
          <a:pPr>
            <a:defRPr sz="1593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DD"/>
    </a:solidFill>
    <a:ln w="57017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93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577382400747522E-2"/>
          <c:y val="4.333960893303853E-2"/>
          <c:w val="0.92596076293924279"/>
          <c:h val="0.91058375545336756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в общем объеме налоговых и неналоговых доходов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etal">
              <a:bevelT w="57150" h="38100"/>
              <a:contourClr>
                <a:srgbClr val="000000"/>
              </a:contourClr>
            </a:sp3d>
          </c:spPr>
          <c:dPt>
            <c:idx val="0"/>
            <c:bubble3D val="0"/>
            <c:explosion val="17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8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rgbClr val="FFA4D9"/>
                </a:bgClr>
              </a:patt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4"/>
            <c:bubble3D val="0"/>
            <c:explosion val="47"/>
            <c:spPr>
              <a:pattFill prst="lgGrid">
                <a:fgClr>
                  <a:schemeClr val="tx2">
                    <a:lumMod val="75000"/>
                  </a:schemeClr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ln w="50581">
                <a:solidFill>
                  <a:schemeClr val="accent1">
                    <a:lumMod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Pt>
            <c:idx val="5"/>
            <c:bubble3D val="0"/>
            <c:explosion val="9"/>
            <c:spPr>
              <a:solidFill>
                <a:schemeClr val="tx2">
                  <a:lumMod val="75000"/>
                </a:schemeClr>
              </a:solidFill>
              <a:ln w="37936">
                <a:solidFill>
                  <a:srgbClr val="002060"/>
                </a:solidFill>
              </a:ln>
              <a:scene3d>
                <a:camera prst="orthographicFront"/>
                <a:lightRig rig="threePt" dir="t"/>
              </a:scene3d>
              <a:sp3d prstMaterial="metal">
                <a:bevelT w="57150" h="381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0.15657189946435929"/>
                  <c:y val="-0.295096757959452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0.22579341982746601"/>
                  <c:y val="2.519117951676574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6.7573135558302438E-2"/>
                  <c:y val="4.61253613970818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3"/>
              <c:delete val="1"/>
            </c:dLbl>
            <c:dLbl>
              <c:idx val="4"/>
              <c:layout>
                <c:manualLayout>
                  <c:x val="0.12360939431396785"/>
                  <c:y val="0.2735042347534566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delete val="1"/>
            </c:dLbl>
            <c:numFmt formatCode="0.0%" sourceLinked="0"/>
            <c:txPr>
              <a:bodyPr/>
              <a:lstStyle/>
              <a:p>
                <a:pPr>
                  <a:defRPr sz="1298"/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Лист1!$A$2:$A$6</c:f>
              <c:strCache>
                <c:ptCount val="5"/>
                <c:pt idx="0">
                  <c:v>Программы социальной направленности</c:v>
                </c:pt>
                <c:pt idx="1">
                  <c:v>Программы поддержки отраслей экономики</c:v>
                </c:pt>
                <c:pt idx="2">
                  <c:v>Программы общего характера</c:v>
                </c:pt>
                <c:pt idx="4">
                  <c:v>Непрограммные расходы</c:v>
                </c:pt>
              </c:strCache>
            </c:strRef>
          </c:cat>
          <c:val>
            <c:numRef>
              <c:f>Лист1!$B$2:$B$6</c:f>
              <c:numCache>
                <c:formatCode>#,##0.0</c:formatCode>
                <c:ptCount val="5"/>
                <c:pt idx="0">
                  <c:v>818766</c:v>
                </c:pt>
                <c:pt idx="1">
                  <c:v>2498</c:v>
                </c:pt>
                <c:pt idx="2">
                  <c:v>207870.8</c:v>
                </c:pt>
                <c:pt idx="4">
                  <c:v>10951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15"/>
        <c:secondPieSize val="22"/>
        <c:serLines/>
      </c:ofPieChart>
      <c:spPr>
        <a:noFill/>
        <a:ln w="25380">
          <a:noFill/>
        </a:ln>
      </c:spPr>
    </c:plotArea>
    <c:plotVisOnly val="1"/>
    <c:dispBlanksAs val="zero"/>
    <c:showDLblsOverMax val="0"/>
  </c:chart>
  <c:spPr>
    <a:solidFill>
      <a:srgbClr val="FFFFCC"/>
    </a:solidFill>
    <a:ln w="37936">
      <a:solidFill>
        <a:schemeClr val="accent1">
          <a:lumMod val="75000"/>
        </a:schemeClr>
      </a:solidFill>
    </a:ln>
    <a:effectLst/>
    <a:scene3d>
      <a:camera prst="orthographicFront"/>
      <a:lightRig rig="threePt" dir="t"/>
    </a:scene3d>
    <a:sp3d/>
  </c:spPr>
  <c:txPr>
    <a:bodyPr/>
    <a:lstStyle/>
    <a:p>
      <a:pPr>
        <a:defRPr sz="1792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9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8791848389115672E-2"/>
          <c:y val="5.8428230196644892E-2"/>
          <c:w val="0.72701940999907966"/>
          <c:h val="0.8102384991411211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695,6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570,4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617,5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5697.2</c:v>
                </c:pt>
                <c:pt idx="1">
                  <c:v>5797.9</c:v>
                </c:pt>
                <c:pt idx="2">
                  <c:v>5898.1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7CBFF"/>
            </a:solidFill>
            <a:ln>
              <a:solidFill>
                <a:schemeClr val="tx1"/>
              </a:solidFill>
            </a:ln>
            <a:effectLst>
              <a:outerShdw algn="ctr" rotWithShape="0">
                <a:srgbClr val="92D050"/>
              </a:outerShdw>
            </a:effectLst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5 542,4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5 </a:t>
                    </a:r>
                    <a:r>
                      <a:rPr lang="ru-RU" smtClean="0"/>
                      <a:t>979,7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6 388,8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245">
                <a:noFill/>
              </a:ln>
            </c:spPr>
            <c:txPr>
              <a:bodyPr/>
              <a:lstStyle/>
              <a:p>
                <a:pPr>
                  <a:defRPr sz="1389" b="1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87776.3</c:v>
                </c:pt>
                <c:pt idx="1">
                  <c:v>88495.4</c:v>
                </c:pt>
                <c:pt idx="2">
                  <c:v>90607.9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51272448"/>
        <c:axId val="162902784"/>
        <c:axId val="0"/>
      </c:bar3DChart>
      <c:catAx>
        <c:axId val="15127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389" b="1" kern="1200" baseline="0">
                <a:latin typeface="Arial Narrow" panose="020B0606020202030204" pitchFamily="34" charset="0"/>
              </a:defRPr>
            </a:pPr>
            <a:endParaRPr lang="ru-RU"/>
          </a:p>
        </c:txPr>
        <c:crossAx val="162902784"/>
        <c:crosses val="autoZero"/>
        <c:auto val="0"/>
        <c:lblAlgn val="ctr"/>
        <c:lblOffset val="100"/>
        <c:noMultiLvlLbl val="0"/>
      </c:catAx>
      <c:valAx>
        <c:axId val="162902784"/>
        <c:scaling>
          <c:orientation val="minMax"/>
          <c:max val="80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spPr>
          <a:ln w="31552"/>
        </c:spPr>
        <c:txPr>
          <a:bodyPr/>
          <a:lstStyle/>
          <a:p>
            <a:pPr>
              <a:defRPr sz="1389" baseline="0">
                <a:latin typeface="Arial Narrow" panose="020B0606020202030204" pitchFamily="34" charset="0"/>
              </a:defRPr>
            </a:pPr>
            <a:endParaRPr lang="ru-RU"/>
          </a:p>
        </c:txPr>
        <c:crossAx val="151272448"/>
        <c:crosses val="autoZero"/>
        <c:crossBetween val="between"/>
      </c:valAx>
      <c:spPr>
        <a:noFill/>
        <a:ln w="25386">
          <a:noFill/>
        </a:ln>
      </c:spPr>
    </c:plotArea>
    <c:plotVisOnly val="1"/>
    <c:dispBlanksAs val="gap"/>
    <c:showDLblsOverMax val="0"/>
  </c:chart>
  <c:spPr>
    <a:solidFill>
      <a:srgbClr val="FFFFD9"/>
    </a:solidFill>
    <a:ln w="56797">
      <a:solidFill>
        <a:schemeClr val="tx2">
          <a:lumMod val="60000"/>
          <a:lumOff val="40000"/>
        </a:schemeClr>
      </a:solidFill>
    </a:ln>
    <a:effectLst/>
    <a:scene3d>
      <a:camera prst="orthographicFront"/>
      <a:lightRig rig="threePt" dir="t"/>
    </a:scene3d>
    <a:sp3d>
      <a:bevelT/>
    </a:sp3d>
  </c:spPr>
  <c:txPr>
    <a:bodyPr/>
    <a:lstStyle/>
    <a:p>
      <a:pPr>
        <a:defRPr sz="1789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8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173705.4</c:v>
                </c:pt>
                <c:pt idx="1">
                  <c:v>154168.29999999999</c:v>
                </c:pt>
                <c:pt idx="2">
                  <c:v>131614.5</c:v>
                </c:pt>
                <c:pt idx="3">
                  <c:v>142103.79999999999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Субсидия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800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160241.29999999999</c:v>
                </c:pt>
                <c:pt idx="1">
                  <c:v>58308.9</c:v>
                </c:pt>
                <c:pt idx="2" formatCode="0.0">
                  <c:v>31535</c:v>
                </c:pt>
                <c:pt idx="3">
                  <c:v>31512.1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Субвенция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8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 formatCode="General">
                  <c:v>702082.3</c:v>
                </c:pt>
                <c:pt idx="1">
                  <c:v>725587</c:v>
                </c:pt>
                <c:pt idx="2" formatCode="General">
                  <c:v>682257.7</c:v>
                </c:pt>
                <c:pt idx="3" formatCode="General">
                  <c:v>679920.2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ИМБТ</c:v>
                </c:pt>
              </c:strCache>
            </c:strRef>
          </c:tx>
          <c:invertIfNegative val="0"/>
          <c:dLbls>
            <c:txPr>
              <a:bodyPr rot="-5400000" vert="horz"/>
              <a:lstStyle/>
              <a:p>
                <a:pPr>
                  <a:defRPr sz="8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28990.5</c:v>
                </c:pt>
                <c:pt idx="1">
                  <c:v>1537.6</c:v>
                </c:pt>
                <c:pt idx="2">
                  <c:v>1537.6</c:v>
                </c:pt>
                <c:pt idx="3">
                  <c:v>1537.6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6725504"/>
        <c:axId val="166727040"/>
      </c:barChart>
      <c:catAx>
        <c:axId val="166725504"/>
        <c:scaling>
          <c:orientation val="minMax"/>
        </c:scaling>
        <c:delete val="0"/>
        <c:axPos val="b"/>
        <c:majorTickMark val="out"/>
        <c:minorTickMark val="none"/>
        <c:tickLblPos val="nextTo"/>
        <c:crossAx val="166727040"/>
        <c:crosses val="autoZero"/>
        <c:auto val="1"/>
        <c:lblAlgn val="ctr"/>
        <c:lblOffset val="100"/>
        <c:noMultiLvlLbl val="0"/>
      </c:catAx>
      <c:valAx>
        <c:axId val="1667270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900" dirty="0" smtClean="0"/>
                  <a:t>ТЫС. РУБЛЕЙ</a:t>
                </a:r>
                <a:endParaRPr lang="ru-RU" sz="9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67255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210"/>
      <c:rAngAx val="0"/>
      <c:perspective val="8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0829548953972885"/>
          <c:h val="0.806808223718043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6350">
              <a:solidFill>
                <a:schemeClr val="tx1"/>
              </a:solidFill>
            </a:ln>
            <a:effectLst>
              <a:outerShdw blurRad="76200" dist="38100" dir="5400000" sx="106000" sy="106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explosion val="8"/>
          <c:dPt>
            <c:idx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3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4"/>
            <c:bubble3D val="0"/>
            <c:spPr>
              <a:solidFill>
                <a:srgbClr val="FF00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5"/>
            <c:bubble3D val="0"/>
            <c:spPr>
              <a:solidFill>
                <a:srgbClr val="0070C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6"/>
            <c:bubble3D val="0"/>
            <c:spPr>
              <a:solidFill>
                <a:srgbClr val="FFFF00"/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Pt>
            <c:idx val="7"/>
            <c:bubble3D val="0"/>
            <c:spPr>
              <a:solidFill>
                <a:schemeClr val="accent6">
                  <a:lumMod val="75000"/>
                </a:schemeClr>
              </a:solidFill>
              <a:ln w="6350">
                <a:solidFill>
                  <a:schemeClr val="tx1"/>
                </a:solidFill>
              </a:ln>
              <a:effectLst>
                <a:outerShdw blurRad="76200" dist="38100" dir="5400000" sx="106000" sy="106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prst="coolSlant"/>
              </a:sp3d>
            </c:spPr>
          </c:dPt>
          <c:dLbls>
            <c:dLbl>
              <c:idx val="0"/>
              <c:layout>
                <c:manualLayout>
                  <c:x val="0.1312612979538883"/>
                  <c:y val="5.298425767113521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4.0465707372168203E-2"/>
                  <c:y val="-0.273017757686200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0.16151891970918666"/>
                  <c:y val="-0.11248997064006006"/>
                </c:manualLayout>
              </c:layout>
              <c:tx>
                <c:rich>
                  <a:bodyPr/>
                  <a:lstStyle/>
                  <a:p>
                    <a:r>
                      <a:rPr lang="ru-RU" dirty="0" err="1" smtClean="0"/>
                      <a:t>Общегосударствен-ные</a:t>
                    </a:r>
                    <a:r>
                      <a:rPr lang="ru-RU" dirty="0" smtClean="0"/>
                      <a:t> вопросы                  (68669,7</a:t>
                    </a:r>
                    <a:r>
                      <a:rPr lang="ru-RU" baseline="0" dirty="0" smtClean="0"/>
                      <a:t> тыс</a:t>
                    </a:r>
                    <a:r>
                      <a:rPr lang="ru-RU" dirty="0" smtClean="0"/>
                      <a:t>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6,6%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9469724955502576"/>
                  <c:y val="1.047405534309618E-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Социальная политика </a:t>
                    </a:r>
                    <a:r>
                      <a:rPr lang="ru-RU" dirty="0" smtClean="0"/>
                      <a:t>                 (17593,8 тыс.руб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1,7%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1153342603578779E-2"/>
                  <c:y val="9.156730300328426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Культура                   </a:t>
                    </a:r>
                    <a:r>
                      <a:rPr lang="ru-RU" dirty="0" smtClean="0"/>
                      <a:t>(21516,9 тыс.руб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2,1%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5"/>
              <c:layout>
                <c:manualLayout>
                  <c:x val="-8.2811050866579444E-2"/>
                  <c:y val="4.033705344937447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dLbl>
              <c:idx val="6"/>
              <c:layout>
                <c:manualLayout>
                  <c:x val="-7.8166880074215864E-2"/>
                  <c:y val="6.107961107843946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Другие расходы </a:t>
                    </a:r>
                    <a:r>
                      <a:rPr lang="ru-RU" dirty="0" smtClean="0"/>
                      <a:t>(137292,9 тыс.руб</a:t>
                    </a:r>
                    <a:r>
                      <a:rPr lang="ru-RU" dirty="0"/>
                      <a:t>.)
</a:t>
                    </a:r>
                    <a:r>
                      <a:rPr lang="ru-RU" dirty="0" smtClean="0"/>
                      <a:t>13,1%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2338020892645448E-2"/>
                  <c:y val="-0.1043497571193111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</c:dLbl>
            <c:numFmt formatCode="0.0%" sourceLinked="0"/>
            <c:spPr>
              <a:solidFill>
                <a:schemeClr val="bg1"/>
              </a:solidFill>
              <a:ln w="12696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Лист1!$A$2:$A$9</c:f>
              <c:strCache>
                <c:ptCount val="8"/>
                <c:pt idx="0">
                  <c:v>Образование                             (779655,3 тыс.руб.)</c:v>
                </c:pt>
                <c:pt idx="1">
                  <c:v>Национальная безопасность и правоохранительная деятельность                     (11695,5 тыс.руб.)</c:v>
                </c:pt>
                <c:pt idx="2">
                  <c:v>Общегосударственные вопросы (68669,7 тыс.руб.)</c:v>
                </c:pt>
                <c:pt idx="3">
                  <c:v>Социальная политика (17593,8 тыс.руб.)</c:v>
                </c:pt>
                <c:pt idx="4">
                  <c:v>Культура                       (21516,9 тыс.руб.)</c:v>
                </c:pt>
                <c:pt idx="5">
                  <c:v>Национальная экономика                 (1588,0 тыс.руб.)</c:v>
                </c:pt>
                <c:pt idx="6">
                  <c:v>Другие расходы (137292,9 тыс.руб.)</c:v>
                </c:pt>
                <c:pt idx="7">
                  <c:v>Физическая культура и спорт                             (2073,7 тыс.руб.)</c:v>
                </c:pt>
              </c:strCache>
            </c:strRef>
          </c:cat>
          <c:val>
            <c:numRef>
              <c:f>Лист1!$B$2:$B$9</c:f>
              <c:numCache>
                <c:formatCode>0.00</c:formatCode>
                <c:ptCount val="8"/>
                <c:pt idx="0">
                  <c:v>74.96067151383086</c:v>
                </c:pt>
                <c:pt idx="1">
                  <c:v>1.124474538542878</c:v>
                </c:pt>
                <c:pt idx="2">
                  <c:v>6.6023110785667853</c:v>
                </c:pt>
                <c:pt idx="3">
                  <c:v>1.6915719837728771</c:v>
                </c:pt>
                <c:pt idx="4">
                  <c:v>2.0687620194410883</c:v>
                </c:pt>
                <c:pt idx="5">
                  <c:v>0.15267971161609936</c:v>
                </c:pt>
                <c:pt idx="6">
                  <c:v>13.200151372127182</c:v>
                </c:pt>
                <c:pt idx="7">
                  <c:v>0.19937778210220733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                             (779655,3 тыс.руб.)</c:v>
                </c:pt>
                <c:pt idx="1">
                  <c:v>Национальная безопасность и правоохранительная деятельность                     (11695,5 тыс.руб.)</c:v>
                </c:pt>
                <c:pt idx="2">
                  <c:v>Общегосударственные вопросы (68669,7 тыс.руб.)</c:v>
                </c:pt>
                <c:pt idx="3">
                  <c:v>Социальная политика (17593,8 тыс.руб.)</c:v>
                </c:pt>
                <c:pt idx="4">
                  <c:v>Культура                       (21516,9 тыс.руб.)</c:v>
                </c:pt>
                <c:pt idx="5">
                  <c:v>Национальная экономика                 (1588,0 тыс.руб.)</c:v>
                </c:pt>
                <c:pt idx="6">
                  <c:v>Другие расходы (137292,9 тыс.руб.)</c:v>
                </c:pt>
                <c:pt idx="7">
                  <c:v>Физическая культура и спорт                             (2073,7 тыс.руб.)</c:v>
                </c:pt>
              </c:strCache>
            </c:strRef>
          </c:cat>
          <c:val>
            <c:numRef>
              <c:f>Лист1!$C$2:$C$9</c:f>
              <c:numCache>
                <c:formatCode>0.0</c:formatCode>
                <c:ptCount val="8"/>
                <c:pt idx="0">
                  <c:v>779655.3</c:v>
                </c:pt>
                <c:pt idx="1">
                  <c:v>11695.5</c:v>
                </c:pt>
                <c:pt idx="2">
                  <c:v>68669.7</c:v>
                </c:pt>
                <c:pt idx="3">
                  <c:v>17593.8</c:v>
                </c:pt>
                <c:pt idx="4">
                  <c:v>21516.9</c:v>
                </c:pt>
                <c:pt idx="5">
                  <c:v>1588</c:v>
                </c:pt>
                <c:pt idx="6">
                  <c:v>137292.9</c:v>
                </c:pt>
                <c:pt idx="7">
                  <c:v>2073.6999999999998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explosion val="25"/>
          <c:cat>
            <c:strRef>
              <c:f>Лист1!$A$2:$A$9</c:f>
              <c:strCache>
                <c:ptCount val="8"/>
                <c:pt idx="0">
                  <c:v>Образование                             (779655,3 тыс.руб.)</c:v>
                </c:pt>
                <c:pt idx="1">
                  <c:v>Национальная безопасность и правоохранительная деятельность                     (11695,5 тыс.руб.)</c:v>
                </c:pt>
                <c:pt idx="2">
                  <c:v>Общегосударственные вопросы (68669,7 тыс.руб.)</c:v>
                </c:pt>
                <c:pt idx="3">
                  <c:v>Социальная политика (17593,8 тыс.руб.)</c:v>
                </c:pt>
                <c:pt idx="4">
                  <c:v>Культура                       (21516,9 тыс.руб.)</c:v>
                </c:pt>
                <c:pt idx="5">
                  <c:v>Национальная экономика                 (1588,0 тыс.руб.)</c:v>
                </c:pt>
                <c:pt idx="6">
                  <c:v>Другие расходы (137292,9 тыс.руб.)</c:v>
                </c:pt>
                <c:pt idx="7">
                  <c:v>Физическая культура и спорт                             (2073,7 тыс.руб.)</c:v>
                </c:pt>
              </c:strCache>
            </c:strRef>
          </c:cat>
          <c:val>
            <c:numRef>
              <c:f>Лист1!$D$2:$D$9</c:f>
              <c:numCache>
                <c:formatCode>0.0</c:formatCode>
                <c:ptCount val="8"/>
                <c:pt idx="0">
                  <c:v>1040085.8</c:v>
                </c:pt>
                <c:pt idx="1">
                  <c:v>1040085.8</c:v>
                </c:pt>
                <c:pt idx="2">
                  <c:v>1040085.8</c:v>
                </c:pt>
                <c:pt idx="3">
                  <c:v>1040085.8</c:v>
                </c:pt>
                <c:pt idx="4">
                  <c:v>1040085.8</c:v>
                </c:pt>
                <c:pt idx="5">
                  <c:v>1040085.8</c:v>
                </c:pt>
                <c:pt idx="6">
                  <c:v>1040085.8</c:v>
                </c:pt>
                <c:pt idx="7">
                  <c:v>1040085.8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399">
          <a:noFill/>
        </a:ln>
      </c:spPr>
    </c:plotArea>
    <c:plotVisOnly val="1"/>
    <c:dispBlanksAs val="zero"/>
    <c:showDLblsOverMax val="0"/>
  </c:chart>
  <c:spPr>
    <a:solidFill>
      <a:srgbClr val="FFFFD9"/>
    </a:solidFill>
    <a:ln w="56995" cap="flat">
      <a:solidFill>
        <a:schemeClr val="tx2">
          <a:lumMod val="60000"/>
          <a:lumOff val="40000"/>
        </a:schemeClr>
      </a:solidFill>
    </a:ln>
    <a:effectLst/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2024</a:t>
            </a:r>
            <a:r>
              <a:rPr lang="ru-RU" u="sng" baseline="0" dirty="0" smtClean="0">
                <a:latin typeface="Arial Narrow" panose="020B0606020202030204" pitchFamily="34" charset="0"/>
              </a:rPr>
              <a:t> год</a:t>
            </a:r>
            <a:endParaRPr lang="ru-RU" u="sng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9719957708466702"/>
          <c:y val="0.83079370979915068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ABD5FF">
                    <a:shade val="30000"/>
                    <a:satMod val="115000"/>
                  </a:srgbClr>
                </a:gs>
                <a:gs pos="50000">
                  <a:srgbClr val="ABD5FF">
                    <a:shade val="67500"/>
                    <a:satMod val="115000"/>
                  </a:srgbClr>
                </a:gs>
                <a:gs pos="100000">
                  <a:srgbClr val="ABD5FF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3192211849833838"/>
                  <c:y val="-0.266175182105070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828066009999113"/>
                  <c:y val="-7.0469305493386109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78.7</c:v>
                </c:pt>
                <c:pt idx="1">
                  <c:v>21.299999999999994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zero"/>
    <c:showDLblsOverMax val="0"/>
  </c:chart>
  <c:spPr>
    <a:noFill/>
    <a:ln>
      <a:noFill/>
    </a:ln>
    <a:effectLst>
      <a:innerShdw blurRad="63500" dist="50800" dir="13500000">
        <a:prstClr val="black">
          <a:alpha val="50000"/>
        </a:prstClr>
      </a:innerShd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2026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604207822078782"/>
          <c:y val="0.83079370979915068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79566727096832E-2"/>
          <c:y val="5.6990188824874673E-2"/>
          <c:w val="0.848826320884981"/>
          <c:h val="0.850353327744728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ABD5FF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147748384278431"/>
                  <c:y val="-0.309254230652083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9044135469432627"/>
                  <c:y val="1.092741996552542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80.3</c:v>
                </c:pt>
                <c:pt idx="1">
                  <c:v>19.700000000000003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u="sng">
                <a:latin typeface="Arial Narrow" panose="020B0606020202030204" pitchFamily="34" charset="0"/>
              </a:defRPr>
            </a:pPr>
            <a:r>
              <a:rPr lang="ru-RU" u="sng" dirty="0" smtClean="0">
                <a:latin typeface="Arial Narrow" panose="020B0606020202030204" pitchFamily="34" charset="0"/>
              </a:rPr>
              <a:t>2025 </a:t>
            </a:r>
            <a:r>
              <a:rPr lang="ru-RU" u="sng" dirty="0">
                <a:latin typeface="Arial Narrow" panose="020B0606020202030204" pitchFamily="34" charset="0"/>
              </a:rPr>
              <a:t>год</a:t>
            </a:r>
          </a:p>
        </c:rich>
      </c:tx>
      <c:layout>
        <c:manualLayout>
          <c:xMode val="edge"/>
          <c:yMode val="edge"/>
          <c:x val="0.35016253489515231"/>
          <c:y val="0.83079370979915068"/>
        </c:manualLayout>
      </c:layout>
      <c:overlay val="0"/>
    </c:title>
    <c:autoTitleDeleted val="0"/>
    <c:view3D>
      <c:rotX val="20"/>
      <c:rotY val="1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675925925925928E-2"/>
          <c:y val="0"/>
          <c:w val="0.848826320884981"/>
          <c:h val="0.850353327744728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explosion val="7"/>
          <c:dPt>
            <c:idx val="0"/>
            <c:bubble3D val="0"/>
            <c:explosion val="16"/>
            <c:spPr>
              <a:gradFill flip="none" rotWithShape="1">
                <a:gsLst>
                  <a:gs pos="0">
                    <a:srgbClr val="ABD5FF">
                      <a:shade val="30000"/>
                      <a:satMod val="115000"/>
                    </a:srgbClr>
                  </a:gs>
                  <a:gs pos="50000">
                    <a:srgbClr val="ABD5FF">
                      <a:shade val="67500"/>
                      <a:satMod val="115000"/>
                    </a:srgbClr>
                  </a:gs>
                  <a:gs pos="100000">
                    <a:srgbClr val="ABD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chemeClr val="tx1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0000"/>
                </a:solidFill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0.24735750261367517"/>
                  <c:y val="-0.251015979129026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7204395419192781"/>
                  <c:y val="-8.228799902174321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1">
                  <c:v>всего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80.400000000000006</c:v>
                </c:pt>
                <c:pt idx="1">
                  <c:v>19.599999999999991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7">
          <a:noFill/>
        </a:ln>
      </c:spPr>
    </c:plotArea>
    <c:plotVisOnly val="1"/>
    <c:dispBlanksAs val="zero"/>
    <c:showDLblsOverMax val="0"/>
  </c:chart>
  <c:spPr>
    <a:noFill/>
    <a:ln>
      <a:noFill/>
    </a:ln>
    <a:effectLst>
      <a:glow rad="127000">
        <a:srgbClr val="FFFFE5"/>
      </a:glow>
    </a:effectLst>
    <a:scene3d>
      <a:camera prst="orthographicFront"/>
      <a:lightRig rig="threePt" dir="t"/>
    </a:scene3d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20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361217388042979"/>
          <c:y val="6.6516929809159811E-2"/>
          <c:w val="0.78619456876267457"/>
          <c:h val="0.7374062814569417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flip="none" rotWithShape="1">
              <a:gsLst>
                <a:gs pos="0">
                  <a:srgbClr val="72A2DC">
                    <a:shade val="30000"/>
                    <a:satMod val="115000"/>
                  </a:srgbClr>
                </a:gs>
                <a:gs pos="50000">
                  <a:srgbClr val="72A2DC">
                    <a:shade val="67500"/>
                    <a:satMod val="115000"/>
                  </a:srgbClr>
                </a:gs>
                <a:gs pos="100000">
                  <a:srgbClr val="72A2DC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992008494938680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12,6%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936067959509428E-3"/>
                  <c:y val="-2.642154271123000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9,8%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1968033979754688E-3"/>
                  <c:y val="-2.9724235550133711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9,8%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84016989877344E-3"/>
                  <c:y val="-2.6421542711230005E-2"/>
                </c:manualLayout>
              </c:layout>
              <c:tx>
                <c:rich>
                  <a:bodyPr/>
                  <a:lstStyle/>
                  <a:p>
                    <a:r>
                      <a:rPr lang="ru-RU" sz="1400" dirty="0" smtClean="0"/>
                      <a:t>10,0%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12.599999999999994</c:v>
                </c:pt>
                <c:pt idx="1">
                  <c:v>9.7999999999999972</c:v>
                </c:pt>
                <c:pt idx="2">
                  <c:v>9.7999999999999972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Фонд оплаты труда работников социальной сферы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7.9920084949386804E-3"/>
                  <c:y val="1.118650670537666E-2"/>
                </c:manualLayout>
              </c:layout>
              <c:tx>
                <c:rich>
                  <a:bodyPr/>
                  <a:lstStyle/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600" b="0" dirty="0" smtClean="0"/>
                      <a:t>683,3  </a:t>
                    </a:r>
                  </a:p>
                  <a:p>
                    <a:pPr>
                      <a:lnSpc>
                        <a:spcPct val="100000"/>
                      </a:lnSpc>
                      <a:defRPr sz="1600" b="0">
                        <a:solidFill>
                          <a:schemeClr val="bg1"/>
                        </a:solidFill>
                        <a:latin typeface="Arial Narrow" panose="020B0606020202030204" pitchFamily="34" charset="0"/>
                      </a:defRPr>
                    </a:pPr>
                    <a:r>
                      <a:rPr lang="ru-RU" sz="1400" b="0" dirty="0" smtClean="0"/>
                      <a:t>87,4%</a:t>
                    </a:r>
                    <a:endParaRPr lang="en-US" sz="1400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9920084949386804E-3"/>
                  <c:y val="-1.651346419451874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635,5</a:t>
                    </a:r>
                  </a:p>
                  <a:p>
                    <a:r>
                      <a:rPr lang="ru-RU" sz="1400" dirty="0" smtClean="0"/>
                      <a:t>90,2%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188686034512648E-2"/>
                  <c:y val="-1.6385777408384743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/>
                      <a:t>613,2</a:t>
                    </a:r>
                  </a:p>
                  <a:p>
                    <a:r>
                      <a:rPr lang="ru-RU" sz="1400" dirty="0" smtClean="0"/>
                      <a:t>90,2%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5904101939264068E-3"/>
                  <c:y val="-1.3210771355614992E-2"/>
                </c:manualLayout>
              </c:layout>
              <c:tx>
                <c:rich>
                  <a:bodyPr/>
                  <a:lstStyle/>
                  <a:p>
                    <a:r>
                      <a:rPr lang="ru-RU" b="1" dirty="0" smtClean="0"/>
                      <a:t>613,4</a:t>
                    </a:r>
                  </a:p>
                  <a:p>
                    <a:r>
                      <a:rPr lang="ru-RU" sz="1400" dirty="0" smtClean="0"/>
                      <a:t>90,0%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0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Лист1!$C$2:$C$6</c:f>
              <c:numCache>
                <c:formatCode>0.0</c:formatCode>
                <c:ptCount val="5"/>
                <c:pt idx="0">
                  <c:v>87.4</c:v>
                </c:pt>
                <c:pt idx="1">
                  <c:v>90.2</c:v>
                </c:pt>
                <c:pt idx="2">
                  <c:v>90.2</c:v>
                </c:pt>
                <c:pt idx="3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6"/>
        <c:gapDepth val="80"/>
        <c:shape val="box"/>
        <c:axId val="177805184"/>
        <c:axId val="177806720"/>
        <c:axId val="0"/>
      </c:bar3DChart>
      <c:catAx>
        <c:axId val="1778051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97" b="1">
                <a:effectLst/>
                <a:latin typeface="Arial Narrow" panose="020B0606020202030204" pitchFamily="34" charset="0"/>
              </a:defRPr>
            </a:pPr>
            <a:endParaRPr lang="ru-RU"/>
          </a:p>
        </c:txPr>
        <c:crossAx val="177806720"/>
        <c:crosses val="autoZero"/>
        <c:auto val="1"/>
        <c:lblAlgn val="ctr"/>
        <c:lblOffset val="100"/>
        <c:noMultiLvlLbl val="0"/>
      </c:catAx>
      <c:valAx>
        <c:axId val="177806720"/>
        <c:scaling>
          <c:orientation val="minMax"/>
          <c:max val="1.1000000000000001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398">
                <a:latin typeface="Arial Narrow" panose="020B0606020202030204" pitchFamily="34" charset="0"/>
              </a:defRPr>
            </a:pPr>
            <a:endParaRPr lang="ru-RU"/>
          </a:p>
        </c:txPr>
        <c:crossAx val="177805184"/>
        <c:crosses val="autoZero"/>
        <c:crossBetween val="between"/>
      </c:valAx>
      <c:spPr>
        <a:noFill/>
        <a:ln w="25399">
          <a:noFill/>
        </a:ln>
      </c:spPr>
    </c:plotArea>
    <c:plotVisOnly val="1"/>
    <c:dispBlanksAs val="gap"/>
    <c:showDLblsOverMax val="0"/>
  </c:chart>
  <c:spPr>
    <a:solidFill>
      <a:srgbClr val="FFFFD9"/>
    </a:solidFill>
    <a:ln w="37997" cap="flat" cmpd="sng" algn="ctr">
      <a:solidFill>
        <a:schemeClr val="accent1"/>
      </a:solidFill>
      <a:prstDash val="solid"/>
    </a:ln>
    <a:effectLst/>
    <a:scene3d>
      <a:camera prst="orthographicFront"/>
      <a:lightRig rig="threePt" dir="t"/>
    </a:scene3d>
    <a:sp3d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539442244116409E-2"/>
          <c:y val="0.16096800703225433"/>
          <c:w val="0.63678452929232898"/>
          <c:h val="0.83903182593406089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8986">
          <a:noFill/>
        </a:ln>
      </c:spPr>
    </c:plotArea>
    <c:plotVisOnly val="1"/>
    <c:dispBlanksAs val="zero"/>
    <c:showDLblsOverMax val="0"/>
  </c:chart>
  <c:txPr>
    <a:bodyPr/>
    <a:lstStyle/>
    <a:p>
      <a:pPr>
        <a:defRPr sz="1345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0.25577</cdr:x>
      <cdr:y>0.19917</cdr:y>
    </cdr:from>
    <cdr:to>
      <cdr:x>0.27363</cdr:x>
      <cdr:y>0.25471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62634" y="774650"/>
          <a:ext cx="144016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0.46113</cdr:x>
      <cdr:y>0.18066</cdr:y>
    </cdr:from>
    <cdr:to>
      <cdr:x>0.47948</cdr:x>
      <cdr:y>0.22943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3718818" y="702642"/>
          <a:ext cx="147983" cy="18968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0.65757</cdr:x>
      <cdr:y>0.14363</cdr:y>
    </cdr:from>
    <cdr:to>
      <cdr:x>0.67543</cdr:x>
      <cdr:y>0.19917</cdr:y>
    </cdr:to>
    <cdr:sp macro="" textlink="">
      <cdr:nvSpPr>
        <cdr:cNvPr id="5" name="Прямоугольник 4"/>
        <cdr:cNvSpPr/>
      </cdr:nvSpPr>
      <cdr:spPr>
        <a:xfrm xmlns:a="http://schemas.openxmlformats.org/drawingml/2006/main" flipH="1">
          <a:off x="5302994" y="558626"/>
          <a:ext cx="144016" cy="2160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0.27363</cdr:x>
      <cdr:y>0.20504</cdr:y>
    </cdr:from>
    <cdr:to>
      <cdr:x>0.46113</cdr:x>
      <cdr:y>0.22694</cdr:y>
    </cdr:to>
    <cdr:cxnSp macro="">
      <cdr:nvCxnSpPr>
        <cdr:cNvPr id="11" name="Прямая соединительная линия 10"/>
        <cdr:cNvCxnSpPr>
          <a:stCxn xmlns:a="http://schemas.openxmlformats.org/drawingml/2006/main" id="2" idx="3"/>
          <a:endCxn xmlns:a="http://schemas.openxmlformats.org/drawingml/2006/main" id="4" idx="1"/>
        </cdr:cNvCxnSpPr>
      </cdr:nvCxnSpPr>
      <cdr:spPr>
        <a:xfrm xmlns:a="http://schemas.openxmlformats.org/drawingml/2006/main" flipV="1">
          <a:off x="2206650" y="797485"/>
          <a:ext cx="1512168" cy="8517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0.47948</cdr:x>
      <cdr:y>0.1714</cdr:y>
    </cdr:from>
    <cdr:to>
      <cdr:x>0.65757</cdr:x>
      <cdr:y>0.20504</cdr:y>
    </cdr:to>
    <cdr:cxnSp macro="">
      <cdr:nvCxnSpPr>
        <cdr:cNvPr id="15" name="Прямая соединительная линия 14"/>
        <cdr:cNvCxnSpPr>
          <a:stCxn xmlns:a="http://schemas.openxmlformats.org/drawingml/2006/main" id="4" idx="3"/>
          <a:endCxn xmlns:a="http://schemas.openxmlformats.org/drawingml/2006/main" id="5" idx="3"/>
        </cdr:cNvCxnSpPr>
      </cdr:nvCxnSpPr>
      <cdr:spPr>
        <a:xfrm xmlns:a="http://schemas.openxmlformats.org/drawingml/2006/main" flipV="1">
          <a:off x="3866801" y="666638"/>
          <a:ext cx="1436193" cy="130847"/>
        </a:xfrm>
        <a:prstGeom xmlns:a="http://schemas.openxmlformats.org/drawingml/2006/main" prst="line">
          <a:avLst/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0.22898</cdr:x>
      <cdr:y>0.08809</cdr:y>
    </cdr:from>
    <cdr:to>
      <cdr:x>0.31871</cdr:x>
      <cdr:y>0.16214</cdr:y>
    </cdr:to>
    <cdr:sp macro="" textlink="">
      <cdr:nvSpPr>
        <cdr:cNvPr id="22" name="Прямоугольник 21"/>
        <cdr:cNvSpPr/>
      </cdr:nvSpPr>
      <cdr:spPr>
        <a:xfrm xmlns:a="http://schemas.openxmlformats.org/drawingml/2006/main">
          <a:off x="1846610" y="342602"/>
          <a:ext cx="723628" cy="2880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6 238,0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0.43435</cdr:x>
      <cdr:y>0.06957</cdr:y>
    </cdr:from>
    <cdr:to>
      <cdr:x>0.51982</cdr:x>
      <cdr:y>0.14363</cdr:y>
    </cdr:to>
    <cdr:sp macro="" textlink="">
      <cdr:nvSpPr>
        <cdr:cNvPr id="23" name="Прямоугольник 22"/>
        <cdr:cNvSpPr/>
      </cdr:nvSpPr>
      <cdr:spPr>
        <a:xfrm xmlns:a="http://schemas.openxmlformats.org/drawingml/2006/main">
          <a:off x="3502816" y="270594"/>
          <a:ext cx="689272" cy="2880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2">
              <a:lumMod val="75000"/>
            </a:schemeClr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6 550,1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  <cdr:relSizeAnchor xmlns:cdr="http://schemas.openxmlformats.org/drawingml/2006/chartDrawing">
    <cdr:from>
      <cdr:x>0.63079</cdr:x>
      <cdr:y>0.03254</cdr:y>
    </cdr:from>
    <cdr:to>
      <cdr:x>0.71626</cdr:x>
      <cdr:y>0.1066</cdr:y>
    </cdr:to>
    <cdr:sp macro="" textlink="">
      <cdr:nvSpPr>
        <cdr:cNvPr id="24" name="Прямоугольник 23"/>
        <cdr:cNvSpPr/>
      </cdr:nvSpPr>
      <cdr:spPr>
        <a:xfrm xmlns:a="http://schemas.openxmlformats.org/drawingml/2006/main">
          <a:off x="5086970" y="126578"/>
          <a:ext cx="689273" cy="28803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  <a:ln xmlns:a="http://schemas.openxmlformats.org/drawingml/2006/main" w="15875">
          <a:solidFill>
            <a:schemeClr val="tx1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anchor="ctr" anchorCtr="0"/>
        <a:lstStyle xmlns:a="http://schemas.openxmlformats.org/drawingml/2006/main"/>
        <a:p xmlns:a="http://schemas.openxmlformats.org/drawingml/2006/main">
          <a:r>
            <a:rPr lang="ru-RU" sz="1350" b="1" dirty="0" smtClean="0">
              <a:latin typeface="Arial Narrow" panose="020B0606020202030204" pitchFamily="34" charset="0"/>
            </a:rPr>
            <a:t>7 006,3</a:t>
          </a:r>
          <a:endParaRPr lang="ru-RU" sz="135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0.61392</cdr:x>
      <cdr:y>0.04124</cdr:y>
    </cdr:from>
    <cdr:to>
      <cdr:x>0.87811</cdr:x>
      <cdr:y>0.1606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608438" y="180429"/>
          <a:ext cx="1970830" cy="5233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2800" b="1" dirty="0" smtClean="0">
              <a:latin typeface="Arial Narrow" panose="020B0606020202030204" pitchFamily="34" charset="0"/>
            </a:rPr>
            <a:t>   2024 год</a:t>
          </a:r>
          <a:endParaRPr lang="ru-RU" sz="2800" b="1" dirty="0">
            <a:latin typeface="Arial Narrow" panose="020B060602020203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0.35649</cdr:x>
      <cdr:y>0.01738</cdr:y>
    </cdr:from>
    <cdr:to>
      <cdr:x>0.45984</cdr:x>
      <cdr:y>0.13584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832497" y="66824"/>
          <a:ext cx="821161" cy="4554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 algn="ctr">
            <a:lnSpc>
              <a:spcPct val="80000"/>
            </a:lnSpc>
          </a:pPr>
          <a:r>
            <a:rPr lang="ru-RU" sz="1350" b="1" dirty="0" smtClean="0">
              <a:latin typeface="Arial Narrow" panose="020B0606020202030204" pitchFamily="34" charset="0"/>
            </a:rPr>
            <a:t>704,9</a:t>
          </a:r>
        </a:p>
        <a:p xmlns:a="http://schemas.openxmlformats.org/drawingml/2006/main">
          <a:pPr lvl="0" algn="ctr">
            <a:lnSpc>
              <a:spcPct val="80000"/>
            </a:lnSpc>
          </a:pPr>
          <a:r>
            <a:rPr lang="ru-RU" sz="1400" b="1" kern="0" dirty="0" smtClean="0">
              <a:solidFill>
                <a:prstClr val="black"/>
              </a:solidFill>
              <a:latin typeface="Arial Narrow" panose="020B0606020202030204" pitchFamily="34" charset="0"/>
            </a:rPr>
            <a:t>млн.руб</a:t>
          </a:r>
          <a:r>
            <a:rPr lang="ru-RU" sz="1400" b="1" kern="0" dirty="0">
              <a:solidFill>
                <a:prstClr val="black"/>
              </a:solidFill>
              <a:latin typeface="Arial Narrow" panose="020B0606020202030204" pitchFamily="34" charset="0"/>
            </a:rPr>
            <a:t>.</a:t>
          </a:r>
        </a:p>
      </cdr:txBody>
    </cdr:sp>
  </cdr:relSizeAnchor>
  <cdr:relSizeAnchor xmlns:cdr="http://schemas.openxmlformats.org/drawingml/2006/chartDrawing">
    <cdr:from>
      <cdr:x>0.02718</cdr:x>
      <cdr:y>0.91913</cdr:y>
    </cdr:from>
    <cdr:to>
      <cdr:x>0.08907</cdr:x>
      <cdr:y>0.94831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16024" y="4536504"/>
          <a:ext cx="491750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/>
        </a:p>
      </cdr:txBody>
    </cdr:sp>
  </cdr:relSizeAnchor>
  <cdr:relSizeAnchor xmlns:cdr="http://schemas.openxmlformats.org/drawingml/2006/chartDrawing">
    <cdr:from>
      <cdr:x>0.09968</cdr:x>
      <cdr:y>0.90454</cdr:y>
    </cdr:from>
    <cdr:to>
      <cdr:x>0.84093</cdr:x>
      <cdr:y>0.97748</cdr:y>
    </cdr:to>
    <cdr:sp macro="" textlink="">
      <cdr:nvSpPr>
        <cdr:cNvPr id="4" name="Заголовок 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792088" y="4464496"/>
          <a:ext cx="589036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 fontScale="25000" lnSpcReduction="20000"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>
            <a:lnSpc>
              <a:spcPct val="170000"/>
            </a:lnSpc>
          </a:pPr>
          <a: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27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lvl="0" algn="l">
            <a:lnSpc>
              <a:spcPct val="90000"/>
            </a:lnSpc>
            <a:spcBef>
              <a:spcPts val="0"/>
            </a:spcBef>
          </a:pPr>
          <a:r>
            <a:rPr lang="ru-RU" sz="5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Фонд оплаты труда работников социальной сферы</a:t>
          </a:r>
          <a:endParaRPr lang="ru-RU" sz="5600" b="1" dirty="0">
            <a:solidFill>
              <a:prstClr val="black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l"/>
          <a:endParaRPr lang="ru-RU" sz="48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r>
            <a:rPr lang="ru-RU" sz="4800" dirty="0" smtClean="0"/>
            <a:t/>
          </a:r>
          <a:br>
            <a:rPr lang="ru-RU" sz="4800" dirty="0" smtClean="0"/>
          </a:br>
          <a:endParaRPr lang="ru-RU" sz="4800" dirty="0"/>
        </a:p>
      </cdr:txBody>
    </cdr:sp>
  </cdr:relSizeAnchor>
  <cdr:relSizeAnchor xmlns:cdr="http://schemas.openxmlformats.org/drawingml/2006/chartDrawing">
    <cdr:from>
      <cdr:x>0.19336</cdr:x>
      <cdr:y>0.01738</cdr:y>
    </cdr:from>
    <cdr:to>
      <cdr:x>0.29671</cdr:x>
      <cdr:y>0.13614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1536330" y="66824"/>
          <a:ext cx="821161" cy="45662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28575">
          <a:solidFill>
            <a:srgbClr val="0070C0"/>
          </a:solidFill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782,1</a:t>
          </a:r>
        </a:p>
        <a:p xmlns:a="http://schemas.openxmlformats.org/drawingml/2006/main">
          <a:pPr algn="ctr">
            <a:lnSpc>
              <a:spcPct val="80000"/>
            </a:lnSpc>
          </a:pPr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</a:rPr>
            <a:t>млн.руб.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0.34693</cdr:x>
      <cdr:y>0.06432</cdr:y>
    </cdr:from>
    <cdr:to>
      <cdr:x>0.37474</cdr:x>
      <cdr:y>0.06477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10800000">
          <a:off x="2673342" y="227002"/>
          <a:ext cx="214314" cy="15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0.48599</cdr:x>
      <cdr:y>0.1453</cdr:y>
    </cdr:from>
    <cdr:to>
      <cdr:x>0.61578</cdr:x>
      <cdr:y>0.14575</cdr:y>
    </cdr:to>
    <cdr:sp macro="" textlink="">
      <cdr:nvSpPr>
        <cdr:cNvPr id="11" name="Прямая соединительная линия 10"/>
        <cdr:cNvSpPr/>
      </cdr:nvSpPr>
      <cdr:spPr>
        <a:xfrm xmlns:a="http://schemas.openxmlformats.org/drawingml/2006/main">
          <a:off x="3744912" y="512754"/>
          <a:ext cx="1000132" cy="158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EECD86D-361A-41F8-8510-3DADAD2B5AB1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691064"/>
            <a:ext cx="5438775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09635-98AF-4574-9E09-59830A30CA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4499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37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CAEC0932-F6A3-4626-AA46-B9A31E4307D6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269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F641177-86BE-448C-BD26-F6EC03DB6436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FB1ABFC-C591-40D7-A747-4C501CC8F23A}" type="slidenum">
              <a:rPr lang="ru-RU" altLang="ru-RU">
                <a:solidFill>
                  <a:srgbClr val="000000"/>
                </a:solidFill>
              </a:rPr>
              <a:pPr/>
              <a:t>10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38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BB99AF4D-DC9D-414B-A9A7-8051C72E1C44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0903791-D06F-4BE8-B038-1D5FA2A10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16959"/>
      </p:ext>
    </p:extLst>
  </p:cSld>
  <p:clrMapOvr>
    <a:masterClrMapping/>
  </p:clrMapOvr>
  <p:transition spd="slow" advClick="0" advTm="2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7BAC1E8-7BBC-450B-A952-1504C7CEB4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398134"/>
      </p:ext>
    </p:extLst>
  </p:cSld>
  <p:clrMapOvr>
    <a:masterClrMapping/>
  </p:clrMapOvr>
  <p:transition spd="slow" advClick="0" advTm="2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3DF9C2D-7743-40D6-8104-AEA39FC03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595136"/>
      </p:ext>
    </p:extLst>
  </p:cSld>
  <p:clrMapOvr>
    <a:masterClrMapping/>
  </p:clrMapOvr>
  <p:transition spd="slow" advClick="0" advTm="2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C6B58C-9DB0-48DF-8732-0DC3C8442DE0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135176-1600-47F7-91CA-F35E2688D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48488"/>
      </p:ext>
    </p:extLst>
  </p:cSld>
  <p:clrMapOvr>
    <a:masterClrMapping/>
  </p:clrMapOvr>
  <p:transition spd="slow" advClick="0" advTm="2000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CE3E098-67D9-46AC-9287-319EFDE60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791257"/>
      </p:ext>
    </p:extLst>
  </p:cSld>
  <p:clrMapOvr>
    <a:masterClrMapping/>
  </p:clrMapOvr>
  <p:transition spd="slow" advClick="0" advTm="2000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068D24-C93B-44AD-9DEB-1C7FC62A8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52071"/>
      </p:ext>
    </p:extLst>
  </p:cSld>
  <p:clrMapOvr>
    <a:masterClrMapping/>
  </p:clrMapOvr>
  <p:transition spd="slow" advClick="0" advTm="200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3A0332F-240A-4174-97ED-D2A678E21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09127"/>
      </p:ext>
    </p:extLst>
  </p:cSld>
  <p:clrMapOvr>
    <a:masterClrMapping/>
  </p:clrMapOvr>
  <p:transition spd="slow" advClick="0" advTm="200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57DB481-222A-4B23-B09B-6DD448A918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6877"/>
      </p:ext>
    </p:extLst>
  </p:cSld>
  <p:clrMapOvr>
    <a:masterClrMapping/>
  </p:clrMapOvr>
  <p:transition spd="slow" advClick="0" advTm="2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AE3628E-F5AD-4B0F-B1C3-E7D02C30D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43662"/>
      </p:ext>
    </p:extLst>
  </p:cSld>
  <p:clrMapOvr>
    <a:masterClrMapping/>
  </p:clrMapOvr>
  <p:transition spd="slow" advClick="0" advTm="2000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C22C3A7-1846-4832-91AE-F8F5A41B50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016232"/>
      </p:ext>
    </p:extLst>
  </p:cSld>
  <p:clrMapOvr>
    <a:masterClrMapping/>
  </p:clrMapOvr>
  <p:transition spd="slow" advClick="0" advTm="2000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658440A-AD73-4E7A-BBAD-3254881A5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22161"/>
      </p:ext>
    </p:extLst>
  </p:cSld>
  <p:clrMapOvr>
    <a:masterClrMapping/>
  </p:clrMapOvr>
  <p:transition spd="slow" advClick="0" advTm="2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B095E17-4DDD-4891-81F7-C12115CE3382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9800947-5593-4645-94E7-7CF528895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33034"/>
      </p:ext>
    </p:extLst>
  </p:cSld>
  <p:clrMapOvr>
    <a:masterClrMapping/>
  </p:clrMapOvr>
  <p:transition spd="slow" advClick="0" advTm="2000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A4C9887-A3C5-46CA-958C-5BA983CE6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9451"/>
      </p:ext>
    </p:extLst>
  </p:cSld>
  <p:clrMapOvr>
    <a:masterClrMapping/>
  </p:clrMapOvr>
  <p:transition spd="slow" advClick="0" advTm="200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4B24414-637E-4C1F-950C-26D635FBECBB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1874FBB-D90B-4749-B930-ECAB890568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17769"/>
      </p:ext>
    </p:extLst>
  </p:cSld>
  <p:clrMapOvr>
    <a:masterClrMapping/>
  </p:clrMapOvr>
  <p:transition spd="slow" advClick="0" advTm="200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C3F8DAE-AC3A-46F0-893F-C24ABAC91F6A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E70310-DF68-49F2-B718-A6F791DF6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37040"/>
      </p:ext>
    </p:extLst>
  </p:cSld>
  <p:clrMapOvr>
    <a:masterClrMapping/>
  </p:clrMapOvr>
  <p:transition spd="slow" advClick="0" advTm="2000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C0CC58-EB6C-43CB-8AE4-BF71381290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68496"/>
      </p:ext>
    </p:extLst>
  </p:cSld>
  <p:clrMapOvr>
    <a:masterClrMapping/>
  </p:clrMapOvr>
  <p:transition spd="slow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DB3C59B-04BC-4DDF-A8FB-611F8505D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29220"/>
      </p:ext>
    </p:extLst>
  </p:cSld>
  <p:clrMapOvr>
    <a:masterClrMapping/>
  </p:clrMapOvr>
  <p:transition spd="slow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162B100-401B-4A5C-B18B-5CC44716BD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767233"/>
      </p:ext>
    </p:extLst>
  </p:cSld>
  <p:clrMapOvr>
    <a:masterClrMapping/>
  </p:clrMapOvr>
  <p:transition spd="slow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2300BD-7A49-40D0-977E-B9700EF988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85733"/>
      </p:ext>
    </p:extLst>
  </p:cSld>
  <p:clrMapOvr>
    <a:masterClrMapping/>
  </p:clrMapOvr>
  <p:transition spd="slow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11C47C-88E3-46A5-A27E-91DBC3C8EF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444102"/>
      </p:ext>
    </p:extLst>
  </p:cSld>
  <p:clrMapOvr>
    <a:masterClrMapping/>
  </p:clrMapOvr>
  <p:transition spd="slow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5B07866-B2BF-4DC3-9907-F3E22B2DF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472195"/>
      </p:ext>
    </p:extLst>
  </p:cSld>
  <p:clrMapOvr>
    <a:masterClrMapping/>
  </p:clrMapOvr>
  <p:transition spd="slow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782DB94-7E8F-4891-A2F8-ADCFCB353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35927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04BC5E-ADB3-450D-AB26-893FF5BF903A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8DB0768-59F5-4C88-AA41-8BC3B1111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67685"/>
      </p:ext>
    </p:extLst>
  </p:cSld>
  <p:clrMapOvr>
    <a:masterClrMapping/>
  </p:clrMapOvr>
  <p:transition spd="slow" advClick="0" advTm="2000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2AED4A8-1F59-477C-A76A-889E4ECC4E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3240"/>
      </p:ext>
    </p:extLst>
  </p:cSld>
  <p:clrMapOvr>
    <a:masterClrMapping/>
  </p:clrMapOvr>
  <p:transition spd="slow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7857C1B-27B0-4493-858D-3942C0E492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897430"/>
      </p:ext>
    </p:extLst>
  </p:cSld>
  <p:clrMapOvr>
    <a:masterClrMapping/>
  </p:clrMapOvr>
  <p:transition spd="slow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A18E44-CA80-42C3-BAA1-6D4C8B912E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5033"/>
      </p:ext>
    </p:extLst>
  </p:cSld>
  <p:clrMapOvr>
    <a:masterClrMapping/>
  </p:clrMapOvr>
  <p:transition spd="slow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3495ED0-4D7C-44FC-A533-600C20439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805903"/>
      </p:ext>
    </p:extLst>
  </p:cSld>
  <p:clrMapOvr>
    <a:masterClrMapping/>
  </p:clrMapOvr>
  <p:transition spd="slow"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65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FBA8-19A9-47E6-B9F1-CBD670E3A52E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0DD0C-65BB-4E11-8B2B-28564FD1ABB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653587"/>
      </p:ext>
    </p:extLst>
  </p:cSld>
  <p:clrMapOvr>
    <a:masterClrMapping/>
  </p:clrMapOvr>
  <p:transition advClick="0" advTm="1000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7E272-7F59-422C-B420-EE005C22ADB2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661FB-87AC-48B2-B924-0F2F60907B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750175"/>
      </p:ext>
    </p:extLst>
  </p:cSld>
  <p:clrMapOvr>
    <a:masterClrMapping/>
  </p:clrMapOvr>
  <p:transition advClick="0" advTm="1000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0BECB-9A9D-42D2-85C2-352A1F8790C5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412-ADE5-4330-8AE1-B65078DCA3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9686067"/>
      </p:ext>
    </p:extLst>
  </p:cSld>
  <p:clrMapOvr>
    <a:masterClrMapping/>
  </p:clrMapOvr>
  <p:transition advClick="0" advTm="1000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6DB63-B62D-4AD0-BA2A-B51C78814276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241A-4F94-4F89-8E10-AF247BD587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8738164"/>
      </p:ext>
    </p:extLst>
  </p:cSld>
  <p:clrMapOvr>
    <a:masterClrMapping/>
  </p:clrMapOvr>
  <p:transition advClick="0" advTm="1000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BC60-5D8C-4AEF-ADF3-45388B329F90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509DE-DA94-417E-9CFC-9180CA9F7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9360051"/>
      </p:ext>
    </p:extLst>
  </p:cSld>
  <p:clrMapOvr>
    <a:masterClrMapping/>
  </p:clrMapOvr>
  <p:transition advClick="0" advTm="1000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FA2F5-04AF-41E8-B682-EFB678609425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2FDC7-A1D9-4FF7-9AC2-973215E5ED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5970321"/>
      </p:ext>
    </p:extLst>
  </p:cSld>
  <p:clrMapOvr>
    <a:masterClrMapping/>
  </p:clrMapOvr>
  <p:transition advClick="0" advTm="1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A76BDCD-ED5F-41FA-8EB9-1522088556BA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0E28CC4-27F9-40C4-BB8A-C197A4335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784066"/>
      </p:ext>
    </p:extLst>
  </p:cSld>
  <p:clrMapOvr>
    <a:masterClrMapping/>
  </p:clrMapOvr>
  <p:transition spd="slow" advClick="0" advTm="2000"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CDF5C-113B-49EF-9214-064CF0CF2CF1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E6CF2-8CE6-42C9-A53F-7F12E43ED6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653267"/>
      </p:ext>
    </p:extLst>
  </p:cSld>
  <p:clrMapOvr>
    <a:masterClrMapping/>
  </p:clrMapOvr>
  <p:transition advClick="0" advTm="1000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6CA3F-3457-44C8-B6A6-75B2C038AE82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D5133-BB3C-4788-AC90-C5AF54317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9993411"/>
      </p:ext>
    </p:extLst>
  </p:cSld>
  <p:clrMapOvr>
    <a:masterClrMapping/>
  </p:clrMapOvr>
  <p:transition advClick="0" advTm="1000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4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1DAC0-C1E1-4A01-AC34-BEFDFDCE9019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B16AB-9A05-40C0-9A10-75072DF095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647961"/>
      </p:ext>
    </p:extLst>
  </p:cSld>
  <p:clrMapOvr>
    <a:masterClrMapping/>
  </p:clrMapOvr>
  <p:transition advClick="0" advTm="1000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F6025-95F7-477F-A825-4AE2B4881E79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B7D88-0430-4444-93EA-279BEC717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2514671"/>
      </p:ext>
    </p:extLst>
  </p:cSld>
  <p:clrMapOvr>
    <a:masterClrMapping/>
  </p:clrMapOvr>
  <p:transition advClick="0" advTm="1000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E15A-15CF-4626-A791-5B494A078698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E7833-54C7-4CAD-868E-A3510F5E7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7681910"/>
      </p:ext>
    </p:extLst>
  </p:cSld>
  <p:clrMapOvr>
    <a:masterClrMapping/>
  </p:clrMapOvr>
  <p:transition advClick="0" advTm="1000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7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9E21245-2469-4D73-9DEA-C5607723A037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51EB9A-73BB-4F4A-8138-32ABD4C01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604119"/>
      </p:ext>
    </p:extLst>
  </p:cSld>
  <p:clrMapOvr>
    <a:masterClrMapping/>
  </p:clrMapOvr>
  <p:transition spd="slow"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AF2C476-5354-4649-A32A-DD3E7BB83101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378C55F-3BE9-43E9-91EA-49A300948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52558"/>
      </p:ext>
    </p:extLst>
  </p:cSld>
  <p:clrMapOvr>
    <a:masterClrMapping/>
  </p:clrMapOvr>
  <p:transition spd="slow"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50F1F5-BA40-4C2A-BE01-A1BFDE64A211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5349399-719A-496E-8CD6-7BC409E5E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163257"/>
      </p:ext>
    </p:extLst>
  </p:cSld>
  <p:clrMapOvr>
    <a:masterClrMapping/>
  </p:clrMapOvr>
  <p:transition spd="slow"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0785906-0B60-452E-AA91-1CAA2D7ED848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5DEBDE0-0E51-4B14-A449-226C7612F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502093"/>
      </p:ext>
    </p:extLst>
  </p:cSld>
  <p:clrMapOvr>
    <a:masterClrMapping/>
  </p:clrMapOvr>
  <p:transition spd="slow"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0F5B5C3-AFE1-4905-A1E8-5E8D56FA478B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E947E19-4245-4FFD-829F-464BE0217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84697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72A47B8-0833-4AEE-9DE8-B0DD397F2B29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4669CB-88D1-49A9-AFD7-9A2AA90CB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607415"/>
      </p:ext>
    </p:extLst>
  </p:cSld>
  <p:clrMapOvr>
    <a:masterClrMapping/>
  </p:clrMapOvr>
  <p:transition spd="slow" advClick="0" advTm="2000"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B5FEFB-18E9-4148-822A-3047120ACE82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E21CA88-41D7-4E05-BBA6-BBFD9B4C8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14505"/>
      </p:ext>
    </p:extLst>
  </p:cSld>
  <p:clrMapOvr>
    <a:masterClrMapping/>
  </p:clrMapOvr>
  <p:transition spd="slow">
    <p:circl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ABC38A7-D351-4C7D-B550-B7829CABDF9F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650BB88-E57F-4FCC-BD8F-ABF6AC70A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615888"/>
      </p:ext>
    </p:extLst>
  </p:cSld>
  <p:clrMapOvr>
    <a:masterClrMapping/>
  </p:clrMapOvr>
  <p:transition spd="slow"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C1E42AF-77E3-4263-B029-3591615EC9CD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DBC3833-D0BA-4068-B212-BB3C19481D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17508"/>
      </p:ext>
    </p:extLst>
  </p:cSld>
  <p:clrMapOvr>
    <a:masterClrMapping/>
  </p:clrMapOvr>
  <p:transition spd="slow"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5C98F9A-4E08-4C4C-97B0-600C03D0E1BB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1C172FE-54F2-4C21-84A9-CDD2B01E06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532657"/>
      </p:ext>
    </p:extLst>
  </p:cSld>
  <p:clrMapOvr>
    <a:masterClrMapping/>
  </p:clrMapOvr>
  <p:transition spd="slow">
    <p:circl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E4E408E-9AD0-4548-934F-40E01F9A7A2C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07F3FDC-BB08-417E-A836-A7043EACA8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477851"/>
      </p:ext>
    </p:extLst>
  </p:cSld>
  <p:clrMapOvr>
    <a:masterClrMapping/>
  </p:clrMapOvr>
  <p:transition spd="slow"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9D73D2-422B-4C34-86A2-7F066E9E9A32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16DA115-BDF5-482E-91E4-17851B94EF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29712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FCC476D-F07A-4ACD-A2C4-78E558EA56CB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E0FF8B-F050-4FF6-B320-C0B9B3831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676009"/>
      </p:ext>
    </p:extLst>
  </p:cSld>
  <p:clrMapOvr>
    <a:masterClrMapping/>
  </p:clrMapOvr>
  <p:transition spd="slow" advClick="0" advTm="2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210CB5-029B-47D4-B251-007E9077F70D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0B56049-F0A7-4FB7-8667-11CA7C73F9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21333"/>
      </p:ext>
    </p:extLst>
  </p:cSld>
  <p:clrMapOvr>
    <a:masterClrMapping/>
  </p:clrMapOvr>
  <p:transition spd="slow" advClick="0" advTm="2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9E84973-30CD-4CED-94FA-4C8BA552750F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8CA8320-B572-4EF7-BF7C-DB9551C3F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11162"/>
      </p:ext>
    </p:extLst>
  </p:cSld>
  <p:clrMapOvr>
    <a:masterClrMapping/>
  </p:clrMapOvr>
  <p:transition spd="slow" advClick="0" advTm="2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AB4761-DC1D-49DE-BB97-B8D3664059C5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68805A5-D8E3-4D80-B2FB-947E67C2F3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885910"/>
      </p:ext>
    </p:extLst>
  </p:cSld>
  <p:clrMapOvr>
    <a:masterClrMapping/>
  </p:clrMapOvr>
  <p:transition spd="slow" advClick="0" advTm="2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2F2B209-3718-4568-A144-D15126F44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97" r:id="rId1"/>
    <p:sldLayoutId id="2147490998" r:id="rId2"/>
    <p:sldLayoutId id="2147490999" r:id="rId3"/>
    <p:sldLayoutId id="2147491000" r:id="rId4"/>
    <p:sldLayoutId id="2147491001" r:id="rId5"/>
    <p:sldLayoutId id="2147491002" r:id="rId6"/>
    <p:sldLayoutId id="2147491003" r:id="rId7"/>
    <p:sldLayoutId id="2147491004" r:id="rId8"/>
    <p:sldLayoutId id="2147491005" r:id="rId9"/>
    <p:sldLayoutId id="2147491006" r:id="rId10"/>
    <p:sldLayoutId id="2147491007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44338B1-9547-4FCD-9401-41EEDB2ED5BE}" type="datetime1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D32147A1-C6EC-4FE6-8D94-CE6D1E9CA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19" r:id="rId1"/>
    <p:sldLayoutId id="2147491020" r:id="rId2"/>
    <p:sldLayoutId id="2147491021" r:id="rId3"/>
    <p:sldLayoutId id="2147491022" r:id="rId4"/>
    <p:sldLayoutId id="2147491023" r:id="rId5"/>
    <p:sldLayoutId id="2147491024" r:id="rId6"/>
    <p:sldLayoutId id="2147491025" r:id="rId7"/>
    <p:sldLayoutId id="2147491026" r:id="rId8"/>
    <p:sldLayoutId id="2147491027" r:id="rId9"/>
    <p:sldLayoutId id="2147491028" r:id="rId10"/>
    <p:sldLayoutId id="2147491029" r:id="rId11"/>
  </p:sldLayoutIdLst>
  <p:transition spd="slow" advClick="0" advTm="2000"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C92F1E4-DF18-442B-9556-0AD9630CBB8A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450822FA-6FA8-41F2-B8B1-064E45C01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30" r:id="rId1"/>
    <p:sldLayoutId id="2147491031" r:id="rId2"/>
    <p:sldLayoutId id="2147491032" r:id="rId3"/>
    <p:sldLayoutId id="2147491033" r:id="rId4"/>
    <p:sldLayoutId id="2147491034" r:id="rId5"/>
    <p:sldLayoutId id="2147491035" r:id="rId6"/>
    <p:sldLayoutId id="2147491036" r:id="rId7"/>
    <p:sldLayoutId id="2147491037" r:id="rId8"/>
    <p:sldLayoutId id="2147491038" r:id="rId9"/>
    <p:sldLayoutId id="2147491039" r:id="rId10"/>
    <p:sldLayoutId id="2147491040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EF7E2FA-4D51-4513-86DC-75FB162851CF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B46FC5-3B83-4F5F-8C46-F4F9325A44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985" r:id="rId1"/>
    <p:sldLayoutId id="2147490986" r:id="rId2"/>
    <p:sldLayoutId id="2147490987" r:id="rId3"/>
    <p:sldLayoutId id="2147490988" r:id="rId4"/>
    <p:sldLayoutId id="2147490989" r:id="rId5"/>
    <p:sldLayoutId id="2147490990" r:id="rId6"/>
    <p:sldLayoutId id="2147490991" r:id="rId7"/>
    <p:sldLayoutId id="2147490992" r:id="rId8"/>
    <p:sldLayoutId id="2147490993" r:id="rId9"/>
    <p:sldLayoutId id="2147490994" r:id="rId10"/>
    <p:sldLayoutId id="2147490995" r:id="rId11"/>
  </p:sldLayoutIdLst>
  <p:transition advClick="0" advTm="1000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rgbClr val="BDECF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4D67D39-7A05-4366-9BAE-0C8F6843E477}" type="datetimeFigureOut">
              <a:rPr lang="ru-RU"/>
              <a:pPr>
                <a:defRPr/>
              </a:pPr>
              <a:t>30.11.2023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E89F128-9A06-4E86-89A2-FA7A8D14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041" r:id="rId1"/>
    <p:sldLayoutId id="2147491042" r:id="rId2"/>
    <p:sldLayoutId id="2147491043" r:id="rId3"/>
    <p:sldLayoutId id="2147491044" r:id="rId4"/>
    <p:sldLayoutId id="2147491045" r:id="rId5"/>
    <p:sldLayoutId id="2147491046" r:id="rId6"/>
    <p:sldLayoutId id="2147491047" r:id="rId7"/>
    <p:sldLayoutId id="2147491048" r:id="rId8"/>
    <p:sldLayoutId id="2147491049" r:id="rId9"/>
    <p:sldLayoutId id="2147491050" r:id="rId10"/>
    <p:sldLayoutId id="214749105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9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/>
          <p:cNvSpPr txBox="1">
            <a:spLocks/>
          </p:cNvSpPr>
          <p:nvPr/>
        </p:nvSpPr>
        <p:spPr bwMode="auto">
          <a:xfrm>
            <a:off x="1116013" y="185738"/>
            <a:ext cx="7128395" cy="142298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«БЮДЖЕТ ДЛЯ ГРАЖДАН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проект бюджета муниципального образования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«</a:t>
            </a:r>
            <a:r>
              <a:rPr lang="ru-RU" altLang="ru-RU" sz="2400" b="1" u="sng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Нукутский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район»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на 2024 </a:t>
            </a:r>
            <a:r>
              <a:rPr lang="ru-RU" altLang="ru-RU" sz="2400" b="1" u="sng" dirty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2025 и 2026 гг. </a:t>
            </a:r>
            <a:endParaRPr lang="ru-RU" altLang="ru-RU" sz="2400" b="1" u="sng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5738"/>
            <a:ext cx="714718" cy="896106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902" y="1779662"/>
            <a:ext cx="5544615" cy="3112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627861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38" y="260350"/>
            <a:ext cx="8929687" cy="5175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cap="small" dirty="0">
                <a:solidFill>
                  <a:schemeClr val="tx2"/>
                </a:solidFill>
                <a:latin typeface="Arial Narrow" panose="020B0606020202030204" pitchFamily="34" charset="0"/>
              </a:rPr>
              <a:t>доля фонда оплаты труда работников социальной </a:t>
            </a:r>
            <a:r>
              <a:rPr lang="ru-RU" sz="2400" b="1" cap="small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сферы</a:t>
            </a:r>
            <a:endParaRPr lang="ru-RU" sz="2200" b="1" dirty="0">
              <a:solidFill>
                <a:schemeClr val="tx2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1480822"/>
              </p:ext>
            </p:extLst>
          </p:nvPr>
        </p:nvGraphicFramePr>
        <p:xfrm>
          <a:off x="587375" y="920750"/>
          <a:ext cx="7945438" cy="384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787900" y="987574"/>
            <a:ext cx="820738" cy="455464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679,5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млн.руб</a:t>
            </a:r>
            <a:r>
              <a:rPr lang="ru-RU" sz="14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400" b="1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84888" y="998687"/>
            <a:ext cx="822325" cy="44435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681,8</a:t>
            </a:r>
          </a:p>
          <a:p>
            <a:pPr algn="ctr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err="1">
                <a:solidFill>
                  <a:prstClr val="black"/>
                </a:solidFill>
                <a:latin typeface="Arial Narrow" panose="020B0606020202030204" pitchFamily="34" charset="0"/>
              </a:rPr>
              <a:t>млн.руб</a:t>
            </a:r>
            <a:r>
              <a:rPr lang="ru-RU" sz="1400" b="1" kern="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.</a:t>
            </a:r>
            <a:endParaRPr lang="ru-RU" sz="1400" b="1" kern="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35825" y="627063"/>
            <a:ext cx="1439863" cy="265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431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5"/>
          <p:cNvGraphicFramePr>
            <a:graphicFrameLocks noGrp="1"/>
          </p:cNvGraphicFramePr>
          <p:nvPr>
            <p:ph sz="half" idx="1"/>
          </p:nvPr>
        </p:nvGraphicFramePr>
        <p:xfrm>
          <a:off x="801688" y="1235075"/>
          <a:ext cx="2444750" cy="1835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Соединительная линия уступом 15"/>
          <p:cNvCxnSpPr/>
          <p:nvPr/>
        </p:nvCxnSpPr>
        <p:spPr>
          <a:xfrm rot="5400000">
            <a:off x="1301750" y="2924176"/>
            <a:ext cx="60325" cy="12700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84138" y="195263"/>
            <a:ext cx="9036050" cy="409575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8000" b="1" dirty="0" smtClean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8000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</a:t>
            </a: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 «НУКУТСКИЙ РАЙОН» НА РЕАЛИЗАЦИЮ МУНИЦИПАЛЬНЫХ ПРОГРАММ     в 2024 году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/>
            </a:r>
            <a:br>
              <a:rPr lang="ru-RU" sz="80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</a:br>
            <a:endParaRPr lang="ru-RU" sz="80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515966"/>
            <a:ext cx="7992888" cy="523220"/>
          </a:xfrm>
          <a:prstGeom prst="rect">
            <a:avLst/>
          </a:prstGeom>
          <a:solidFill>
            <a:srgbClr val="8EB4E3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Объем финансового обеспечения расходов, направленных на реализацию основных мероприятий в рамках программ, составляет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16 524,9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млн. рублей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или </a:t>
            </a:r>
            <a:r>
              <a:rPr lang="ru-RU" sz="1400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98,7 </a:t>
            </a:r>
            <a:r>
              <a:rPr lang="ru-RU" sz="1400" b="1" dirty="0">
                <a:solidFill>
                  <a:prstClr val="black"/>
                </a:solidFill>
                <a:latin typeface="Arial Narrow" panose="020B0606020202030204" pitchFamily="34" charset="0"/>
              </a:rPr>
              <a:t>%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 всех расходов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бюджета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380288" y="627063"/>
            <a:ext cx="1079500" cy="2174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00" smtClean="0">
                <a:solidFill>
                  <a:prstClr val="black"/>
                </a:solidFill>
                <a:latin typeface="Arial Narrow" panose="020B0606020202030204" pitchFamily="34" charset="0"/>
              </a:rPr>
              <a:t>тыс. </a:t>
            </a:r>
            <a:r>
              <a:rPr lang="ru-RU" sz="13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74680"/>
              </p:ext>
            </p:extLst>
          </p:nvPr>
        </p:nvGraphicFramePr>
        <p:xfrm>
          <a:off x="827088" y="844550"/>
          <a:ext cx="7705725" cy="3529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496180"/>
      </p:ext>
    </p:extLst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360039"/>
          </a:xfrm>
        </p:spPr>
        <p:txBody>
          <a:bodyPr/>
          <a:lstStyle/>
          <a:p>
            <a:r>
              <a:rPr lang="ru-RU" sz="2000" dirty="0" smtClean="0">
                <a:latin typeface="Arial Narrow" pitchFamily="34" charset="0"/>
                <a:cs typeface="Times New Roman" pitchFamily="18" charset="0"/>
              </a:rPr>
              <a:t>Муниципальные программы</a:t>
            </a:r>
            <a:endParaRPr lang="ru-RU" sz="2000" dirty="0">
              <a:latin typeface="Arial Narrow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3628E-F5AD-4B0F-B1C3-E7D02C30DEEC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502283"/>
              </p:ext>
            </p:extLst>
          </p:nvPr>
        </p:nvGraphicFramePr>
        <p:xfrm>
          <a:off x="179512" y="555526"/>
          <a:ext cx="8715434" cy="4496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658"/>
                <a:gridCol w="1233498"/>
                <a:gridCol w="1003105"/>
                <a:gridCol w="1118400"/>
                <a:gridCol w="1118400"/>
                <a:gridCol w="1046373"/>
              </a:tblGrid>
              <a:tr h="390828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Факт за 2022 г.,</a:t>
                      </a:r>
                      <a:r>
                        <a:rPr lang="ru-RU" sz="1000" b="0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b="0" baseline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тыс.руб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Оценка на 2023 г.,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тыс.руб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Прогноз на 2024 г.,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тыс.руб</a:t>
                      </a:r>
                      <a:endParaRPr lang="ru-RU" sz="1000" b="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Прогноз на 2025 г.,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тыс.руб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Прогноз на 2026 г.,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latin typeface="Arial Narrow" pitchFamily="34" charset="0"/>
                          <a:cs typeface="Times New Roman" pitchFamily="18" charset="0"/>
                        </a:rPr>
                        <a:t>тыс.руб</a:t>
                      </a:r>
                      <a:endParaRPr lang="ru-RU" sz="1000" b="0" dirty="0" smtClean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000" b="0" dirty="0">
                        <a:solidFill>
                          <a:schemeClr val="tx1"/>
                        </a:solidFill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19620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Дорожное хозяйство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143,5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50,3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602,0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 Narrow" pitchFamily="34" charset="0"/>
                          <a:cs typeface="Times New Roman" pitchFamily="18" charset="0"/>
                        </a:rPr>
                        <a:t>67,8</a:t>
                      </a:r>
                      <a:endParaRPr lang="ru-RU" sz="1000" b="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92,7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Местное самоуправление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76 806,3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81 196,4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53 268,7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 Narrow" pitchFamily="34" charset="0"/>
                          <a:cs typeface="Times New Roman" pitchFamily="18" charset="0"/>
                        </a:rPr>
                        <a:t>50 816,9</a:t>
                      </a:r>
                      <a:endParaRPr lang="ru-RU" sz="1000" b="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52 080,4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859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Муниципальные</a:t>
                      </a:r>
                      <a:r>
                        <a:rPr lang="ru-RU" sz="10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финансы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125</a:t>
                      </a:r>
                      <a:r>
                        <a:rPr lang="ru-RU" sz="100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008,6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139 331,1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138 847,9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 Narrow" pitchFamily="34" charset="0"/>
                          <a:cs typeface="Times New Roman" pitchFamily="18" charset="0"/>
                        </a:rPr>
                        <a:t>114</a:t>
                      </a:r>
                      <a:r>
                        <a:rPr lang="ru-RU" sz="1000" b="0" baseline="0" dirty="0" smtClean="0">
                          <a:latin typeface="Arial Narrow" pitchFamily="34" charset="0"/>
                          <a:cs typeface="Times New Roman" pitchFamily="18" charset="0"/>
                        </a:rPr>
                        <a:t> 446,6</a:t>
                      </a:r>
                      <a:endParaRPr lang="ru-RU" sz="1000" b="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116 833,4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888 894,5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777 468,2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753 247,4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 Narrow" pitchFamily="34" charset="0"/>
                          <a:cs typeface="Times New Roman" pitchFamily="18" charset="0"/>
                        </a:rPr>
                        <a:t>706 652,8</a:t>
                      </a:r>
                      <a:endParaRPr lang="ru-RU" sz="1000" b="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708 000,4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097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39 014,0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50 901,4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27 585,1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 Narrow" pitchFamily="34" charset="0"/>
                          <a:cs typeface="Times New Roman" pitchFamily="18" charset="0"/>
                        </a:rPr>
                        <a:t>27 634,5</a:t>
                      </a:r>
                      <a:endParaRPr lang="ru-RU" sz="1000" b="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28 617,7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2 248,4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2 021,2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1 020,0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 Narrow" pitchFamily="34" charset="0"/>
                          <a:cs typeface="Times New Roman" pitchFamily="18" charset="0"/>
                        </a:rPr>
                        <a:t>1 020,0</a:t>
                      </a:r>
                      <a:endParaRPr lang="ru-RU" sz="1000" b="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1 020,0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19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Сельское хозяйство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1 347,3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27 031,5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2 048,0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 Narrow" pitchFamily="34" charset="0"/>
                          <a:cs typeface="Times New Roman" pitchFamily="18" charset="0"/>
                        </a:rPr>
                        <a:t>3 263,6</a:t>
                      </a:r>
                      <a:endParaRPr lang="ru-RU" sz="1000" b="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2 048,0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Социальная поддержка населения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19 432,6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23 056,5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21 996,7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 smtClean="0">
                          <a:latin typeface="Arial Narrow" pitchFamily="34" charset="0"/>
                          <a:cs typeface="Times New Roman" pitchFamily="18" charset="0"/>
                        </a:rPr>
                        <a:t>21 249,6</a:t>
                      </a:r>
                      <a:endParaRPr lang="ru-RU" sz="1000" b="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21 425,5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042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Коммунальная инфраструктура объектов социальной сферы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336,0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601,6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450,0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450,0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450,0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Безопасность 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5 308,6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7 090,3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11 345,5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3 815,1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3 874,4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10 251,2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23 870,1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11 051,7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2 463,7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2 463,7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Экономическое развитие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1 116,2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1 139,8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1 755,8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1 755,8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1 755,8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Окружающая среда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108,6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14 786,5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202,2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77,9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78,1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Профилактика терроризма и экстремизма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1 619,7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3 577,7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5 713,8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1 266,2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337,4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050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Непрограммные расходы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9 803,1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15 353,6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10 951,0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7 681,9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7 809,6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4102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ИТОГО расходов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1 181 438,6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1 167 476,2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 Narrow" pitchFamily="34" charset="0"/>
                          <a:cs typeface="Times New Roman" pitchFamily="18" charset="0"/>
                        </a:rPr>
                        <a:t>1 040 085,8</a:t>
                      </a:r>
                      <a:endParaRPr lang="ru-RU" sz="1000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latin typeface="Arial Narrow" pitchFamily="34" charset="0"/>
                        </a:rPr>
                        <a:t>942 662,4</a:t>
                      </a:r>
                      <a:endParaRPr lang="ru-RU" sz="1000" b="0" i="0" u="none" strike="noStrike" dirty="0">
                        <a:latin typeface="Arial Narrow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smtClean="0">
                          <a:latin typeface="Arial Narrow" pitchFamily="34" charset="0"/>
                        </a:rPr>
                        <a:t>946 887,1</a:t>
                      </a:r>
                      <a:endParaRPr lang="ru-RU" sz="1000" b="0" i="0" u="none" strike="noStrike" dirty="0">
                        <a:latin typeface="Arial Narrow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288907"/>
      </p:ext>
    </p:extLst>
  </p:cSld>
  <p:clrMapOvr>
    <a:masterClrMapping/>
  </p:clrMapOvr>
  <p:transition advClick="0" advTm="2000"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4" name="Rectangle 4"/>
          <p:cNvSpPr>
            <a:spLocks noChangeArrowheads="1"/>
          </p:cNvSpPr>
          <p:nvPr/>
        </p:nvSpPr>
        <p:spPr bwMode="auto">
          <a:xfrm>
            <a:off x="2195736" y="605125"/>
            <a:ext cx="3528392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Муниципальная программа </a:t>
            </a:r>
            <a:r>
              <a:rPr lang="ru-RU" altLang="ru-RU" sz="2000" b="1" dirty="0">
                <a:solidFill>
                  <a:srgbClr val="1F497D"/>
                </a:solidFill>
                <a:latin typeface="Arial Narrow" pitchFamily="34" charset="0"/>
              </a:rPr>
              <a:t>«Дорожное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хозяйство»</a:t>
            </a:r>
            <a:endParaRPr lang="ru-RU" altLang="ru-RU" sz="20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860610"/>
              </p:ext>
            </p:extLst>
          </p:nvPr>
        </p:nvGraphicFramePr>
        <p:xfrm>
          <a:off x="323528" y="2299309"/>
          <a:ext cx="8494959" cy="2350279"/>
        </p:xfrm>
        <a:graphic>
          <a:graphicData uri="http://schemas.openxmlformats.org/drawingml/2006/table">
            <a:tbl>
              <a:tblPr/>
              <a:tblGrid>
                <a:gridCol w="5544616"/>
                <a:gridCol w="504056"/>
                <a:gridCol w="648072"/>
                <a:gridCol w="648072"/>
                <a:gridCol w="576064"/>
                <a:gridCol w="574079"/>
              </a:tblGrid>
              <a:tr h="6324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Факт, 2022 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Оценка, 2023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Прогноз, 2024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Прогноз, 2025 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Прогноз, 2026 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298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Arial" charset="0"/>
                        </a:rPr>
                        <a:t>Объем финансирования муниципальной программы, тыс. рублей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143,5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50,3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602,0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67,8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92,7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663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проведенных мероприятий по систематическому уходу за дорогой, дорожными сооружениями и полосой отвода от общего количество запланированных мероприятий, %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243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Обеспеченность разработанными Паспортами обеспечения транспортной  безопасности объектов транспортной инфраструктуры, %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15" name="Picture 4" descr="C:\Users\Бондаренко\Desktop\Безымянны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42" y="123478"/>
            <a:ext cx="2008594" cy="1786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6" name="Picture 2" descr="C:\Users\Бондаренко\Desktop\Безымянный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3478"/>
            <a:ext cx="3240360" cy="17862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0087056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04" name="Прямоугольник 6"/>
          <p:cNvSpPr>
            <a:spLocks noChangeArrowheads="1"/>
          </p:cNvSpPr>
          <p:nvPr/>
        </p:nvSpPr>
        <p:spPr bwMode="auto">
          <a:xfrm>
            <a:off x="4049713" y="1643594"/>
            <a:ext cx="1022353" cy="27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900" dirty="0">
              <a:solidFill>
                <a:srgbClr val="000000"/>
              </a:solidFill>
            </a:endParaRPr>
          </a:p>
        </p:txBody>
      </p:sp>
      <p:sp>
        <p:nvSpPr>
          <p:cNvPr id="117805" name="Rectangle 7"/>
          <p:cNvSpPr>
            <a:spLocks noChangeArrowheads="1"/>
          </p:cNvSpPr>
          <p:nvPr/>
        </p:nvSpPr>
        <p:spPr bwMode="auto">
          <a:xfrm>
            <a:off x="2649538" y="3740912"/>
            <a:ext cx="184702" cy="230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6" tIns="45713" rIns="91426" bIns="45713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900" dirty="0">
              <a:solidFill>
                <a:srgbClr val="000000"/>
              </a:solidFill>
            </a:endParaRPr>
          </a:p>
        </p:txBody>
      </p:sp>
      <p:sp>
        <p:nvSpPr>
          <p:cNvPr id="117806" name="Rectangle 8"/>
          <p:cNvSpPr>
            <a:spLocks noChangeArrowheads="1"/>
          </p:cNvSpPr>
          <p:nvPr/>
        </p:nvSpPr>
        <p:spPr bwMode="auto">
          <a:xfrm>
            <a:off x="2649538" y="6244694"/>
            <a:ext cx="365380" cy="105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891" tIns="180891" rIns="180891" bIns="180891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900" b="1" u="sng" dirty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9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900" b="1" u="sng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9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6315259"/>
            <a:ext cx="539750" cy="241300"/>
          </a:xfrm>
          <a:prstGeom prst="rect">
            <a:avLst/>
          </a:prstGeom>
        </p:spPr>
        <p:txBody>
          <a:bodyPr lIns="91426" tIns="45713" rIns="91426" bIns="45713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ru-RU" sz="900" b="1" cap="small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37</a:t>
            </a:r>
            <a:endParaRPr lang="ru-RU" sz="900" b="1" dirty="0">
              <a:solidFill>
                <a:prstClr val="black"/>
              </a:solidFill>
            </a:endParaRPr>
          </a:p>
        </p:txBody>
      </p:sp>
      <p:sp>
        <p:nvSpPr>
          <p:cNvPr id="117808" name="Прямоугольник 1"/>
          <p:cNvSpPr>
            <a:spLocks noChangeArrowheads="1"/>
          </p:cNvSpPr>
          <p:nvPr/>
        </p:nvSpPr>
        <p:spPr bwMode="auto">
          <a:xfrm>
            <a:off x="2617212" y="530750"/>
            <a:ext cx="3889375" cy="707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3" rIns="91426" bIns="45713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365F91"/>
                </a:solidFill>
                <a:latin typeface="Arial Narrow" pitchFamily="34" charset="0"/>
              </a:rPr>
              <a:t>Муниципальная программа </a:t>
            </a:r>
            <a:endParaRPr lang="ru-RU" altLang="ru-RU" sz="2000" b="1" dirty="0">
              <a:solidFill>
                <a:srgbClr val="365F91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«</a:t>
            </a:r>
            <a:r>
              <a:rPr lang="ru-RU" altLang="ru-RU" sz="2000" b="1" dirty="0" smtClean="0">
                <a:solidFill>
                  <a:srgbClr val="365F91"/>
                </a:solidFill>
                <a:latin typeface="Arial Narrow" pitchFamily="34" charset="0"/>
              </a:rPr>
              <a:t>Местное самоуправление» </a:t>
            </a:r>
            <a:endParaRPr lang="ru-RU" altLang="ru-RU" sz="2000" b="1" dirty="0">
              <a:solidFill>
                <a:srgbClr val="365F91"/>
              </a:solidFill>
              <a:latin typeface="Arial Narrow" pitchFamily="34" charset="0"/>
            </a:endParaRPr>
          </a:p>
        </p:txBody>
      </p:sp>
      <p:pic>
        <p:nvPicPr>
          <p:cNvPr id="117810" name="Picture 52" descr="C:\Users\КОВЕНЕВА.BUDGET\Desktop\5c17ab4cec5c30.67043972_mnogonacionalniyKr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701" y="269550"/>
            <a:ext cx="2504572" cy="1647099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КОВЕНЕВА.BUDGET\Desktop\2df6a041ad6c4e6c77e1675a52cc77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27" y="269550"/>
            <a:ext cx="2504572" cy="1647099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74319"/>
              </p:ext>
            </p:extLst>
          </p:nvPr>
        </p:nvGraphicFramePr>
        <p:xfrm>
          <a:off x="356989" y="2228869"/>
          <a:ext cx="8464863" cy="2195587"/>
        </p:xfrm>
        <a:graphic>
          <a:graphicData uri="http://schemas.openxmlformats.org/drawingml/2006/table">
            <a:tbl>
              <a:tblPr/>
              <a:tblGrid>
                <a:gridCol w="5015481"/>
                <a:gridCol w="738894"/>
                <a:gridCol w="677320"/>
                <a:gridCol w="677320"/>
                <a:gridCol w="677320"/>
                <a:gridCol w="678528"/>
              </a:tblGrid>
              <a:tr h="4183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Целевые показатели для реализации муниципальной программы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391" marR="46391" marT="18447" marB="18447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 г.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391" marR="46391" marT="18447" marB="184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Оценка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2023  г.</a:t>
                      </a:r>
                    </a:p>
                  </a:txBody>
                  <a:tcPr marL="46391" marR="46391" marT="18447" marB="184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2024  г.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391" marR="46391" marT="18447" marB="184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2025  г.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391" marR="46391" marT="18447" marB="1844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Прогноз 2026  г.</a:t>
                      </a:r>
                    </a:p>
                  </a:txBody>
                  <a:tcPr marL="46391" marR="46391" marT="18447" marB="1844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94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Объем финансирования муниципальной программы, тыс. рублей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46393" marR="46393" marT="18452" marB="1845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76 806,3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81 196,4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53 268,7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50 816,9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52 080,4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723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Отсутствие замечаний со стороны Губернатора и Правительства Иркутской области и иных исполнительных органов государственной власти Иркутской области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46393" marR="46393" marT="18452" marB="1845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408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Удельный вес компьютеров, подключенных к единой локальной вычислительной сети, от общего количества компьютеров</a:t>
                      </a:r>
                    </a:p>
                  </a:txBody>
                  <a:tcPr marL="46393" marR="46393" marT="18452" marB="1845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408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Удельный вес опубликованных информационных материалов от общего количества направленных на публикацию</a:t>
                      </a:r>
                    </a:p>
                  </a:txBody>
                  <a:tcPr marL="46393" marR="46393" marT="18452" marB="18452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100%</a:t>
                      </a:r>
                    </a:p>
                  </a:txBody>
                  <a:tcPr marL="46393" marR="46393" marT="18452" marB="184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94013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49953"/>
              </p:ext>
            </p:extLst>
          </p:nvPr>
        </p:nvGraphicFramePr>
        <p:xfrm>
          <a:off x="251522" y="1928812"/>
          <a:ext cx="8622603" cy="3006830"/>
        </p:xfrm>
        <a:graphic>
          <a:graphicData uri="http://schemas.openxmlformats.org/drawingml/2006/table">
            <a:tbl>
              <a:tblPr/>
              <a:tblGrid>
                <a:gridCol w="5243150"/>
                <a:gridCol w="670550"/>
                <a:gridCol w="670550"/>
                <a:gridCol w="670550"/>
                <a:gridCol w="670550"/>
                <a:gridCol w="697253"/>
              </a:tblGrid>
              <a:tr h="4244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Целевые показатели для реализации муниципальной программы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Факт 2022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Оценка 2023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2025 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2026 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82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Объем финансирования муниципальной программы, </a:t>
                      </a:r>
                      <a:r>
                        <a:rPr kumimoji="0" lang="ru-RU" altLang="ru-RU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тыс.рублей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125 008,6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139 331,1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138 847,9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114 446,6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116 833,4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9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налоговых и неналоговых доходов местного бюджета в общем объеме собственных доходов бюджета (без учета субвенций), %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32,5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33,5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Уровень финансового обеспечения непредвиденных расходов, в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т.ч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. на ликвидацию последствий стихийных бедствий и других чрезвычайных ситуаций,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расходов на обслуживание муниципального долга в общем объеме  расходов бюджета (без учета субвенций),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РФФПП из бюджета МО «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Нукутский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район» в объеме собственных доходов (без учета субвенций),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освоенных средств, переданных из бюджета МО «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Нукутский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район» сельским поселениям, %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0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освоенных средств, выделенных на обеспечение деятельности Финансового управления, %</a:t>
                      </a:r>
                    </a:p>
                  </a:txBody>
                  <a:tcPr marL="54246" marR="54246" marT="27123" marB="2712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46" marR="54246" marT="27123" marB="2712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6800" name="Прямоугольник 6"/>
          <p:cNvSpPr>
            <a:spLocks noChangeArrowheads="1"/>
          </p:cNvSpPr>
          <p:nvPr/>
        </p:nvSpPr>
        <p:spPr bwMode="auto">
          <a:xfrm>
            <a:off x="3995738" y="1811338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6801" name="Rectangle 4"/>
          <p:cNvSpPr>
            <a:spLocks noChangeArrowheads="1"/>
          </p:cNvSpPr>
          <p:nvPr/>
        </p:nvSpPr>
        <p:spPr bwMode="auto">
          <a:xfrm>
            <a:off x="1625724" y="477913"/>
            <a:ext cx="5905078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365F91"/>
                </a:solidFill>
                <a:latin typeface="Arial Narrow" pitchFamily="34" charset="0"/>
              </a:rPr>
              <a:t>Муниципальная программа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365F91"/>
                </a:solidFill>
                <a:latin typeface="Arial Narrow" pitchFamily="34" charset="0"/>
              </a:rPr>
              <a:t> «Муниципальные финансы»</a:t>
            </a:r>
            <a:endParaRPr lang="ru-RU" altLang="ru-RU" sz="2000" b="1" dirty="0">
              <a:solidFill>
                <a:srgbClr val="365F91"/>
              </a:solidFill>
              <a:latin typeface="Arial Narrow" pitchFamily="34" charset="0"/>
            </a:endParaRPr>
          </a:p>
        </p:txBody>
      </p:sp>
      <p:sp>
        <p:nvSpPr>
          <p:cNvPr id="116802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cap="small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6804" name="Picture 2" descr="C:\Users\КОВЕНЕВА.BUDGET\Desktop\grafi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25413"/>
            <a:ext cx="2501900" cy="1685925"/>
          </a:xfrm>
          <a:prstGeom prst="rect">
            <a:avLst/>
          </a:prstGeom>
          <a:noFill/>
          <a:ln w="12700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КОВЕНЕВА.BUDGET\Desktop\10-samyh-vygodnyh-vkladov-v-nadezhnyh-bankah-2019-2020_1576252008-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413"/>
            <a:ext cx="2520280" cy="1685925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1626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962016"/>
              </p:ext>
            </p:extLst>
          </p:nvPr>
        </p:nvGraphicFramePr>
        <p:xfrm>
          <a:off x="323528" y="1347614"/>
          <a:ext cx="8592442" cy="3518928"/>
        </p:xfrm>
        <a:graphic>
          <a:graphicData uri="http://schemas.openxmlformats.org/drawingml/2006/table">
            <a:tbl>
              <a:tblPr/>
              <a:tblGrid>
                <a:gridCol w="5208066"/>
                <a:gridCol w="720080"/>
                <a:gridCol w="720080"/>
                <a:gridCol w="648072"/>
                <a:gridCol w="648072"/>
                <a:gridCol w="648072"/>
              </a:tblGrid>
              <a:tr h="3747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Целевые показатели реализации муниципальной программы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Факт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Оценка 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Прогноз2026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41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Объем финансирования всего, тыс. рублей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888 894,5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777 468,2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753 247,4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706 652,8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708 000,4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Охват детей в возрасте от 1,5 до 6 лет услугами муниципальных дошкольных образовательных учреждений,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60,0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itchFamily="34" charset="0"/>
                        </a:rPr>
                        <a:t>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Narrow" pitchFamily="34" charset="0"/>
                        </a:rPr>
                        <a:t>62,0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62,5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62,5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13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Удельный вес численности населения в возрасте от 7 до 17 лет, охваченного общим образованием, в общей численности населения в возрасте от 7 до 17 лет,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81,1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itchFamily="34" charset="0"/>
                        </a:rPr>
                        <a:t>86,0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itchFamily="34" charset="0"/>
                        </a:rPr>
                        <a:t>86,0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86,3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86,3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Сохранение контингента обучающихся услугами дополнительного образования,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94,6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326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детей, изучающих бурятский язык в дошкольных и общеобразовательных организациях, в общей численности детей, охваченных дошкольным и общим образованием,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24,8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Narrow" pitchFamily="34" charset="0"/>
                        </a:rPr>
                        <a:t>28,0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Narrow" pitchFamily="34" charset="0"/>
                        </a:rPr>
                        <a:t>28,0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28,5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28,5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образовательных организаций, нуждающихся в проведении капитального ремонта,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Narrow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Narrow" pitchFamily="34" charset="0"/>
                        </a:rPr>
                        <a:t>15,6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15,6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itchFamily="34" charset="0"/>
                        </a:rPr>
                        <a:t>12,5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9,4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Численность несовершеннолетних граждан, трудоустроенных в свободное от учебы время,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Narrow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100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100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100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5606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получающих начальное общее образование обучающихся, охваченных бесплатным горячим питанием,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%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детей, получающих усиленное питание, от общего количества детей, имеющих право на получение бесплатного двухразового питания в общеобразовательных учреждениях,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itchFamily="34" charset="0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051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Количество детей из семей мобилизованных граждан, в отношении которых расходы по присмотру и уходу подлежат возмещению,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чел.</a:t>
                      </a: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7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7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latin typeface="Arial Narrow" pitchFamily="34" charset="0"/>
                        </a:rPr>
                        <a:t>7</a:t>
                      </a:r>
                      <a:endParaRPr lang="ru-RU" sz="1100" b="0" i="0" u="none" strike="noStrike" dirty="0">
                        <a:latin typeface="Arial Narrow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2123" name="Rectangle 4"/>
          <p:cNvSpPr>
            <a:spLocks noChangeArrowheads="1"/>
          </p:cNvSpPr>
          <p:nvPr/>
        </p:nvSpPr>
        <p:spPr bwMode="auto">
          <a:xfrm>
            <a:off x="2339752" y="161791"/>
            <a:ext cx="4487862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Муниципальная программа «Образование» </a:t>
            </a:r>
          </a:p>
        </p:txBody>
      </p:sp>
      <p:sp>
        <p:nvSpPr>
          <p:cNvPr id="2124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" name="Рисунок 10" descr="детский са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23478"/>
            <a:ext cx="1656184" cy="1138627"/>
          </a:xfrm>
          <a:prstGeom prst="rect">
            <a:avLst/>
          </a:prstGeom>
        </p:spPr>
      </p:pic>
      <p:pic>
        <p:nvPicPr>
          <p:cNvPr id="12" name="Рисунок 11" descr="школ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123478"/>
            <a:ext cx="1728192" cy="112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442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28242"/>
              </p:ext>
            </p:extLst>
          </p:nvPr>
        </p:nvGraphicFramePr>
        <p:xfrm>
          <a:off x="395536" y="1815092"/>
          <a:ext cx="8208713" cy="2828082"/>
        </p:xfrm>
        <a:graphic>
          <a:graphicData uri="http://schemas.openxmlformats.org/drawingml/2006/table">
            <a:tbl>
              <a:tblPr/>
              <a:tblGrid>
                <a:gridCol w="4120007"/>
                <a:gridCol w="788904"/>
                <a:gridCol w="804776"/>
                <a:gridCol w="885253"/>
                <a:gridCol w="804776"/>
                <a:gridCol w="804997"/>
              </a:tblGrid>
              <a:tr h="592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целевых показателей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Факт за  2022 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Оценка за 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за 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Прогноз за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2025 год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Прогноз за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2026 год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Объем финансирования всего, тыс. руб.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9" marB="27119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39 014,0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50 901,4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27 585,1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27 634,5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28 617,7</a:t>
                      </a:r>
                    </a:p>
                  </a:txBody>
                  <a:tcPr marL="54252" marR="54252" marT="27119" marB="2711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20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Темпы роста посещений муниципальных библиотек, %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60960" marB="6096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60960" marB="609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934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Число участников культурно-досуговых мероприятий, тыс. чел.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60960" marB="6096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18,8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19,0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19,0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20,0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20,0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69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Сохранность контингента обучающихся  ДШИ на конец учебного года по отношению к общему числу учащихся, %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60960" marB="6096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smtClean="0">
                          <a:latin typeface="Arial Narrow" panose="020B0606020202030204" pitchFamily="34" charset="0"/>
                        </a:rPr>
                        <a:t>92,0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93,0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93,0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93,0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93,0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69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Доля населения, охваченного мероприятиями по сохранению бурятского языка, %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60960" marB="6096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2,4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2,5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2,6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2,6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69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Arial Narrow" panose="020B0606020202030204" pitchFamily="34" charset="0"/>
                        </a:rPr>
                        <a:t>Количество студентов-очников, обучающихся по целевому направлению в учреждениях культуры, ед.</a:t>
                      </a:r>
                      <a:endParaRPr lang="ru-RU" sz="1100" dirty="0">
                        <a:latin typeface="Arial Narrow" panose="020B0606020202030204" pitchFamily="34" charset="0"/>
                      </a:endParaRPr>
                    </a:p>
                  </a:txBody>
                  <a:tcPr marL="68580" marR="68580" marT="60960" marB="60960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1100" b="0" i="0" u="none" strike="noStrike" dirty="0"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3131" name="Прямоугольник 6"/>
          <p:cNvSpPr>
            <a:spLocks noChangeArrowheads="1"/>
          </p:cNvSpPr>
          <p:nvPr/>
        </p:nvSpPr>
        <p:spPr bwMode="auto">
          <a:xfrm>
            <a:off x="4179888" y="1438275"/>
            <a:ext cx="9239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3132" name="Rectangle 4"/>
          <p:cNvSpPr>
            <a:spLocks noChangeArrowheads="1"/>
          </p:cNvSpPr>
          <p:nvPr/>
        </p:nvSpPr>
        <p:spPr bwMode="auto">
          <a:xfrm>
            <a:off x="2555875" y="333452"/>
            <a:ext cx="4032250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Муниципальная программа «Культура»</a:t>
            </a:r>
          </a:p>
        </p:txBody>
      </p:sp>
      <p:sp>
        <p:nvSpPr>
          <p:cNvPr id="3133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3134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3135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" name="Picture 3" descr="C:\Users\Культура\Desktop\Downloads\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9829" y="77292"/>
            <a:ext cx="2394421" cy="1486346"/>
          </a:xfrm>
          <a:prstGeom prst="rect">
            <a:avLst/>
          </a:prstGeom>
          <a:noFill/>
        </p:spPr>
      </p:pic>
      <p:pic>
        <p:nvPicPr>
          <p:cNvPr id="14" name="Picture 3" descr="C:\Users\Культура\Desktop\Downloads\v7cu1eqVjEU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94829"/>
            <a:ext cx="2438152" cy="14581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66573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280710"/>
              </p:ext>
            </p:extLst>
          </p:nvPr>
        </p:nvGraphicFramePr>
        <p:xfrm>
          <a:off x="323528" y="1806839"/>
          <a:ext cx="8496944" cy="3213183"/>
        </p:xfrm>
        <a:graphic>
          <a:graphicData uri="http://schemas.openxmlformats.org/drawingml/2006/table">
            <a:tbl>
              <a:tblPr/>
              <a:tblGrid>
                <a:gridCol w="4443922"/>
                <a:gridCol w="812662"/>
                <a:gridCol w="792088"/>
                <a:gridCol w="792088"/>
                <a:gridCol w="864096"/>
                <a:gridCol w="792088"/>
              </a:tblGrid>
              <a:tr h="395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2022 г.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Оценка 2023 г.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2024 г.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Прогноз 2026 г.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975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Общий объем финансирования муниципальной программы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2 248,4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2 021,2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1 020,0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1 020,0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1 020,0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45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Уровень молодежи, вовлеченной в реализацию мероприятий  молодежной политики, к общей численности молодежи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Нукутского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54252" marR="54252" marT="36164" marB="36164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03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Удельный вес численности молодежи, принявшей участие в мероприятиях по профилактике социально-негативных явлений, к общей численности молодежи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Нукутского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54252" marR="54252" marT="36164" marB="36164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52,0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55,0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726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Удельный вес площади уничтоженной конопли от общей площади выявленной конопли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82,0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85,0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87,0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538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Численность молодежи, принявшей участие в мероприятиях патриотической направленности и допризывной подготовки 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620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650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670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45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Количество проведенных мероприятий, рейдов, направленных на  профилактику  правонарушений и социально-негативных явлений </a:t>
                      </a:r>
                    </a:p>
                  </a:txBody>
                  <a:tcPr marL="54252" marR="54252" marT="36164" marB="36164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976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Количество семей, улучшивших жилищные условия</a:t>
                      </a:r>
                    </a:p>
                  </a:txBody>
                  <a:tcPr marL="54252" marR="54252" marT="36164" marB="36164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2122" name="Прямоугольник 6"/>
          <p:cNvSpPr>
            <a:spLocks noChangeArrowheads="1"/>
          </p:cNvSpPr>
          <p:nvPr/>
        </p:nvSpPr>
        <p:spPr bwMode="auto">
          <a:xfrm>
            <a:off x="4133850" y="1054100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2123" name="Rectangle 4"/>
          <p:cNvSpPr>
            <a:spLocks noChangeArrowheads="1"/>
          </p:cNvSpPr>
          <p:nvPr/>
        </p:nvSpPr>
        <p:spPr bwMode="auto">
          <a:xfrm>
            <a:off x="2268538" y="329736"/>
            <a:ext cx="4487862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Муниципальная программа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«Молодежная политика»</a:t>
            </a:r>
            <a:endParaRPr lang="ru-RU" altLang="ru-RU" sz="2000" b="1" dirty="0" smtClean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2124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4" name="Picture 4" descr="C:\Users\МолПол\Desktop\12542_x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0523"/>
            <a:ext cx="2453155" cy="15651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  <a:bevelB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МолПол\Desktop\9754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7" y="53033"/>
            <a:ext cx="2448245" cy="15826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  <a:bevelB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2277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87788"/>
              </p:ext>
            </p:extLst>
          </p:nvPr>
        </p:nvGraphicFramePr>
        <p:xfrm>
          <a:off x="323528" y="1604144"/>
          <a:ext cx="8496944" cy="3338082"/>
        </p:xfrm>
        <a:graphic>
          <a:graphicData uri="http://schemas.openxmlformats.org/drawingml/2006/table">
            <a:tbl>
              <a:tblPr/>
              <a:tblGrid>
                <a:gridCol w="4443922"/>
                <a:gridCol w="812662"/>
                <a:gridCol w="792088"/>
                <a:gridCol w="792088"/>
                <a:gridCol w="864096"/>
                <a:gridCol w="792088"/>
              </a:tblGrid>
              <a:tr h="3638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6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Всего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1 347,3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27 031,5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2 048,0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3 263,6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2 048,0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15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Индекс производства продукции сельского хозяйства в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сельхозорганизациях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106,0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106,0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106,0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106,0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106,0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Строительство  (приобретение) жилья для молодых семей и молодых специалистов по договору найма жилого помещения,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тыс.рублей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121,0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25325,0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1215,6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7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конкурса на выявление лучшего участника районной сельскохозяйственной ярмарки 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тыс.рублей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63,6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53,2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71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районного трудового конкурса среди работников АПК по итогам года,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тыс.рублей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170,0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7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районного конкурса профессионального мастерства на звание «Лучший пахарь»,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тыс.рублей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7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Проведение районного конкурса «Лучший по профессии среди операторов машинного доения коров»,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тыс.рублей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7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Осуществление отдельных  государственных полномочий в сфере обращения с безнадзорными собаками и кошками в Иркутской области,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тыс.рублей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992,7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1483,3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1678,0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1678,0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1678,0</a:t>
                      </a: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2122" name="Прямоугольник 6"/>
          <p:cNvSpPr>
            <a:spLocks noChangeArrowheads="1"/>
          </p:cNvSpPr>
          <p:nvPr/>
        </p:nvSpPr>
        <p:spPr bwMode="auto">
          <a:xfrm>
            <a:off x="4133850" y="1054100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2123" name="Rectangle 4"/>
          <p:cNvSpPr>
            <a:spLocks noChangeArrowheads="1"/>
          </p:cNvSpPr>
          <p:nvPr/>
        </p:nvSpPr>
        <p:spPr bwMode="auto">
          <a:xfrm>
            <a:off x="2286769" y="310663"/>
            <a:ext cx="4487862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Муниципальная программа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«Сельское хозяйство»</a:t>
            </a:r>
          </a:p>
        </p:txBody>
      </p:sp>
      <p:sp>
        <p:nvSpPr>
          <p:cNvPr id="2124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Имеева\Downloads\IMG_20220919_170019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87" y="100368"/>
            <a:ext cx="2102273" cy="139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меева\Downloads\IMG_09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912" y="100368"/>
            <a:ext cx="2102273" cy="140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874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042" name="Группа 3"/>
          <p:cNvGrpSpPr>
            <a:grpSpLocks/>
          </p:cNvGrpSpPr>
          <p:nvPr/>
        </p:nvGrpSpPr>
        <p:grpSpPr bwMode="auto">
          <a:xfrm>
            <a:off x="1025525" y="762000"/>
            <a:ext cx="7734300" cy="4186238"/>
            <a:chOff x="993127" y="980728"/>
            <a:chExt cx="7589848" cy="5580000"/>
          </a:xfrm>
        </p:grpSpPr>
        <p:sp>
          <p:nvSpPr>
            <p:cNvPr id="87072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05590" y="1930831"/>
              <a:ext cx="7577385" cy="691945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993127" y="2796291"/>
              <a:ext cx="7589848" cy="651741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Указа Президента Российской Федерации от 21 июля 2020 года № 474  «О национальных целях развития Российской Федерации на период до 2030 года»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993127" y="4427759"/>
              <a:ext cx="7589848" cy="556518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Основных направлений бюджетной и налоговой политики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Иркутской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области  на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2024 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 и на плановый период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2025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2026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годов</a:t>
              </a: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08608" y="953107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8608" y="339970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8608" y="3952417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8608" y="2813132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249238"/>
            <a:ext cx="8229600" cy="620712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При формировании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72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7200" b="1" cap="all" dirty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 учтены основные положения: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000" dirty="0" smtClean="0">
                <a:solidFill>
                  <a:prstClr val="black"/>
                </a:solidFill>
              </a:rPr>
              <a:t/>
            </a:r>
            <a:br>
              <a:rPr lang="ru-RU" sz="8000" dirty="0" smtClean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25525" y="4464050"/>
            <a:ext cx="7734300" cy="377825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Прогноза социально-экономического развития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МО «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Нукутский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район»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период до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8608" y="1579891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олилиния 23"/>
          <p:cNvSpPr/>
          <p:nvPr/>
        </p:nvSpPr>
        <p:spPr bwMode="auto">
          <a:xfrm>
            <a:off x="1027113" y="869950"/>
            <a:ext cx="7721600" cy="48101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Послания Президента Российской Федерации Федеральному Собранию Российской Федерации                        от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21 апреля 2021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года</a:t>
            </a:r>
          </a:p>
        </p:txBody>
      </p:sp>
      <p:sp>
        <p:nvSpPr>
          <p:cNvPr id="21" name="Полилиния 20"/>
          <p:cNvSpPr/>
          <p:nvPr/>
        </p:nvSpPr>
        <p:spPr bwMode="auto">
          <a:xfrm>
            <a:off x="1025525" y="2735263"/>
            <a:ext cx="7734300" cy="4699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бюджетной, налоговой и таможенно-тарифной политики Российской Федерации на 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25525" y="3887788"/>
            <a:ext cx="7734300" cy="44450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Основных направлений бюджетной и налоговой политики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МО «</a:t>
            </a:r>
            <a:r>
              <a:rPr lang="ru-RU" sz="1400" dirty="0" err="1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Нукутский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район» 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2025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2026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годов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08608" y="221171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7068" name="Прямоугольник 3"/>
          <p:cNvSpPr>
            <a:spLocks noChangeArrowheads="1"/>
          </p:cNvSpPr>
          <p:nvPr/>
        </p:nvSpPr>
        <p:spPr bwMode="auto">
          <a:xfrm>
            <a:off x="1025525" y="1476375"/>
            <a:ext cx="772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0000"/>
                </a:solidFill>
                <a:latin typeface="Arial Narrow" pitchFamily="34" charset="0"/>
              </a:rPr>
              <a:t>Указа Президента Российской Федерации от 7 мая 2018 года № 204 «О национальных целях и стратегических задачах развития Российской Федерации на период до 2024 года»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08608" y="4495725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351013"/>
              </p:ext>
            </p:extLst>
          </p:nvPr>
        </p:nvGraphicFramePr>
        <p:xfrm>
          <a:off x="107504" y="2324855"/>
          <a:ext cx="8896001" cy="2648346"/>
        </p:xfrm>
        <a:graphic>
          <a:graphicData uri="http://schemas.openxmlformats.org/drawingml/2006/table">
            <a:tbl>
              <a:tblPr/>
              <a:tblGrid>
                <a:gridCol w="5236356"/>
                <a:gridCol w="731929"/>
                <a:gridCol w="731929"/>
                <a:gridCol w="731929"/>
                <a:gridCol w="731929"/>
                <a:gridCol w="731929"/>
              </a:tblGrid>
              <a:tr h="4629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Целевые показатели для реализации муниципальной программы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Факт 2022 год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Times New Roman" pitchFamily="18" charset="0"/>
                        </a:rPr>
                        <a:t>Оценка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Times New Roman" pitchFamily="18" charset="0"/>
                        </a:rPr>
                        <a:t>Прогноз 2024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Times New Roman" pitchFamily="18" charset="0"/>
                        </a:rPr>
                        <a:t>Прогноз 2025 год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Прогноз 2026 год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29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Times New Roman" pitchFamily="18" charset="0"/>
                        </a:rPr>
                        <a:t>Объем финансирования муниципальной программы, тыс. рублей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  <a:cs typeface="Times New Roman" pitchFamily="18" charset="0"/>
                        </a:rPr>
                        <a:t>19 432,6</a:t>
                      </a:r>
                      <a:endParaRPr lang="ru-RU" sz="12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  <a:cs typeface="Times New Roman" pitchFamily="18" charset="0"/>
                        </a:rPr>
                        <a:t>23 056,5</a:t>
                      </a:r>
                      <a:endParaRPr lang="ru-RU" sz="12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  <a:cs typeface="Times New Roman" pitchFamily="18" charset="0"/>
                        </a:rPr>
                        <a:t>21 996,7</a:t>
                      </a:r>
                      <a:endParaRPr lang="ru-RU" sz="12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  <a:cs typeface="Times New Roman" pitchFamily="18" charset="0"/>
                        </a:rPr>
                        <a:t>21 249,6</a:t>
                      </a:r>
                      <a:endParaRPr lang="ru-RU" sz="12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Arial Narrow" pitchFamily="34" charset="0"/>
                          <a:cs typeface="Times New Roman" pitchFamily="18" charset="0"/>
                        </a:rPr>
                        <a:t>21 425,5</a:t>
                      </a:r>
                      <a:endParaRPr lang="ru-RU" sz="1200" b="1" dirty="0"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12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Количество лиц, получивших адресную материальную помощь, чел.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37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Обеспеченность врачами на 10 тыс. человек населения,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28,0</a:t>
                      </a:r>
                      <a:endParaRPr lang="ru-RU" sz="1200" b="0" i="0" u="none" strike="noStrike" dirty="0"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30,0</a:t>
                      </a:r>
                      <a:endParaRPr lang="ru-RU" sz="1200" b="0" i="0" u="none" strike="noStrike" dirty="0"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30,0</a:t>
                      </a:r>
                      <a:endParaRPr lang="ru-RU" sz="1200" b="0" i="0" u="none" strike="noStrike" dirty="0"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31,0</a:t>
                      </a:r>
                      <a:endParaRPr lang="ru-RU" sz="1200" b="0" i="0" u="none" strike="noStrike" dirty="0"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31,0</a:t>
                      </a:r>
                      <a:endParaRPr lang="ru-RU" sz="1200" b="0" i="0" u="none" strike="noStrike" dirty="0"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215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Доля освоенных средств, выделенных на укрепление материально-технической базы МБУ ДОЛ «Берёзка»,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  <a:endParaRPr lang="ru-RU" sz="1200" b="0" i="0" u="none" strike="noStrike" dirty="0"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17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dirty="0" smtClean="0">
                          <a:latin typeface="Arial Narrow" pitchFamily="34" charset="0"/>
                          <a:cs typeface="Times New Roman" pitchFamily="18" charset="0"/>
                        </a:rPr>
                        <a:t>Доля пенсионеров, принявших участие в физкультурно-спортивных мероприятиях, от общего количества пенсионеров, %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6,0</a:t>
                      </a:r>
                      <a:endParaRPr lang="ru-RU" sz="1200" b="0" i="0" u="none" strike="noStrike" dirty="0"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8,0</a:t>
                      </a:r>
                      <a:endParaRPr lang="ru-RU" sz="1200" b="0" i="0" u="none" strike="noStrike" dirty="0"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10,0</a:t>
                      </a:r>
                      <a:endParaRPr lang="ru-RU" sz="1200" b="0" i="0" u="none" strike="noStrike" dirty="0"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12,0</a:t>
                      </a:r>
                      <a:endParaRPr lang="ru-RU" sz="1200" b="0" i="0" u="none" strike="noStrike" dirty="0"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14,0</a:t>
                      </a:r>
                      <a:endParaRPr lang="ru-RU" sz="1200" b="0" i="0" u="none" strike="noStrike" dirty="0"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4748" name="Rectangle 4"/>
          <p:cNvSpPr>
            <a:spLocks noChangeArrowheads="1"/>
          </p:cNvSpPr>
          <p:nvPr/>
        </p:nvSpPr>
        <p:spPr bwMode="auto">
          <a:xfrm>
            <a:off x="2987675" y="115911"/>
            <a:ext cx="3000376" cy="165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365F91"/>
                </a:solidFill>
                <a:latin typeface="Arial Narrow" pitchFamily="34" charset="0"/>
              </a:rPr>
              <a:t>Муниципальная программа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365F91"/>
                </a:solidFill>
                <a:latin typeface="Arial Narrow" pitchFamily="34" charset="0"/>
              </a:rPr>
              <a:t>«Социальная поддержка населения»</a:t>
            </a:r>
            <a:endParaRPr lang="ru-RU" altLang="ru-RU" sz="20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4749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475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4752" name="Picture 2" descr="https://radissonblubelorusskaya.files.wordpress.com/2014/06/green.jpg?w=1024"/>
          <p:cNvSpPr>
            <a:spLocks noChangeAspect="1" noChangeArrowheads="1"/>
          </p:cNvSpPr>
          <p:nvPr/>
        </p:nvSpPr>
        <p:spPr bwMode="auto">
          <a:xfrm>
            <a:off x="6084888" y="123825"/>
            <a:ext cx="2789237" cy="1943100"/>
          </a:xfrm>
          <a:prstGeom prst="rect">
            <a:avLst/>
          </a:prstGeom>
          <a:noFill/>
          <a:ln w="2857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4753" name="Рисунок 11"/>
          <p:cNvSpPr>
            <a:spLocks noChangeAspect="1" noChangeArrowheads="1"/>
          </p:cNvSpPr>
          <p:nvPr/>
        </p:nvSpPr>
        <p:spPr bwMode="auto">
          <a:xfrm>
            <a:off x="207963" y="123825"/>
            <a:ext cx="2563812" cy="1943100"/>
          </a:xfrm>
          <a:prstGeom prst="rect">
            <a:avLst/>
          </a:prstGeom>
          <a:noFill/>
          <a:ln w="2857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026" name="Picture 2" descr="C:\Users\Админ\Desktop\Муниципальная программа СП\слайды по муниц. программе\2023 год\Картинк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23826"/>
            <a:ext cx="2789237" cy="194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Админ\Desktop\Муниципальная программа СП\слайды по муниц. программе\IMG_113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3826"/>
            <a:ext cx="2789237" cy="196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16957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4" name="Rectangle 4"/>
          <p:cNvSpPr>
            <a:spLocks noChangeArrowheads="1"/>
          </p:cNvSpPr>
          <p:nvPr/>
        </p:nvSpPr>
        <p:spPr bwMode="auto">
          <a:xfrm>
            <a:off x="2195736" y="143462"/>
            <a:ext cx="3178144" cy="190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Муниципальная программа «Коммунальная инфраструктура объектов социальной сферы»</a:t>
            </a:r>
            <a:endParaRPr lang="ru-RU" altLang="ru-RU" sz="2000" b="1" dirty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6250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6250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055087"/>
              </p:ext>
            </p:extLst>
          </p:nvPr>
        </p:nvGraphicFramePr>
        <p:xfrm>
          <a:off x="323528" y="2299309"/>
          <a:ext cx="8494959" cy="2092889"/>
        </p:xfrm>
        <a:graphic>
          <a:graphicData uri="http://schemas.openxmlformats.org/drawingml/2006/table">
            <a:tbl>
              <a:tblPr/>
              <a:tblGrid>
                <a:gridCol w="5544616"/>
                <a:gridCol w="648072"/>
                <a:gridCol w="576064"/>
                <a:gridCol w="576064"/>
                <a:gridCol w="576064"/>
                <a:gridCol w="574079"/>
              </a:tblGrid>
              <a:tr h="70448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Целевые показатели для реализации муниципальной программы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Факт 2022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Оценка 2023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Прогноз 2026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Объем финансирования муниципальной программы, тыс. рублей</a:t>
                      </a:r>
                      <a:endParaRPr kumimoji="0" lang="ru-RU" alt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336,0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601,6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450,0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«Утепление зданий социальной сферы (замена окон), единиц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243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Количество введенных в эксплуатацию объектов коммунальной инфраструктуры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, единиц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3" descr="C:\Users\User\Desktop\Без назв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2684"/>
            <a:ext cx="2131228" cy="1527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User\Desktop\ФОТО Алтарик дс\20220927_151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25" y="388414"/>
            <a:ext cx="3668900" cy="143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63209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1505717"/>
              </p:ext>
            </p:extLst>
          </p:nvPr>
        </p:nvGraphicFramePr>
        <p:xfrm>
          <a:off x="209552" y="1857633"/>
          <a:ext cx="8664573" cy="2830859"/>
        </p:xfrm>
        <a:graphic>
          <a:graphicData uri="http://schemas.openxmlformats.org/drawingml/2006/table">
            <a:tbl>
              <a:tblPr/>
              <a:tblGrid>
                <a:gridCol w="5658592"/>
                <a:gridCol w="720080"/>
                <a:gridCol w="576064"/>
                <a:gridCol w="576064"/>
                <a:gridCol w="576064"/>
                <a:gridCol w="557709"/>
              </a:tblGrid>
              <a:tr h="4829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Целевые показатели для реализации муниципальной программы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г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Оценка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2023 г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2024 г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2025 г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Прогноз 2026 г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43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Объем финансирования муниципальной программы, тыс. рублей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5 308,6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7 090,3 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11 345,5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3 815,1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3 874,4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7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Разработка муниципальных правовых актов  в области обеспечении безопасности населения,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7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Количество технических проверок состояния систем связи и оповещения,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924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Количество проведенных мероприятий,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758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освоенных средств, выделенных на информирование население,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375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Сокращение среднего времени комплексного реагирования экстренных оперативных служб при обращении населения в ЕДДС, мин.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0636" name="Прямоугольник 6"/>
          <p:cNvSpPr>
            <a:spLocks noChangeArrowheads="1"/>
          </p:cNvSpPr>
          <p:nvPr/>
        </p:nvSpPr>
        <p:spPr bwMode="auto">
          <a:xfrm>
            <a:off x="4107880" y="1616226"/>
            <a:ext cx="922337" cy="18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0637" name="Rectangle 4"/>
          <p:cNvSpPr>
            <a:spLocks noChangeArrowheads="1"/>
          </p:cNvSpPr>
          <p:nvPr/>
        </p:nvSpPr>
        <p:spPr bwMode="auto">
          <a:xfrm>
            <a:off x="2555875" y="154163"/>
            <a:ext cx="4056063" cy="12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365F91"/>
                </a:solidFill>
                <a:latin typeface="Arial Narrow" pitchFamily="34" charset="0"/>
              </a:rPr>
              <a:t>Муниципальная программа «Безопасность»  </a:t>
            </a:r>
            <a:endParaRPr lang="ru-RU" altLang="ru-RU" sz="2000" b="1" dirty="0">
              <a:solidFill>
                <a:srgbClr val="365F91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0638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39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4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43" y="55001"/>
            <a:ext cx="1656184" cy="167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7927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640819"/>
              </p:ext>
            </p:extLst>
          </p:nvPr>
        </p:nvGraphicFramePr>
        <p:xfrm>
          <a:off x="323528" y="1806839"/>
          <a:ext cx="8496944" cy="2958820"/>
        </p:xfrm>
        <a:graphic>
          <a:graphicData uri="http://schemas.openxmlformats.org/drawingml/2006/table">
            <a:tbl>
              <a:tblPr/>
              <a:tblGrid>
                <a:gridCol w="4443922"/>
                <a:gridCol w="812662"/>
                <a:gridCol w="792088"/>
                <a:gridCol w="792088"/>
                <a:gridCol w="864096"/>
                <a:gridCol w="792088"/>
              </a:tblGrid>
              <a:tr h="3953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Наименование мероприятий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 2022 г.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Оценка 2023 г.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2024 г.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2025 г.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Прогноз 2026 г.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38" marB="2713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95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Общий объем финансирования муниципальной программы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10 251,2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23 870,1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11 051,7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2 463,7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2 463,7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45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жителей, систематически занимающихся физической культурой и спортом (по отношению к общему числу жителей района)</a:t>
                      </a:r>
                    </a:p>
                  </a:txBody>
                  <a:tcPr marL="54252" marR="54252" marT="36164" marB="36164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43,0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44,0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45,0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46,0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5038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Количество проведенных физкультурно-массовых и спортивных мероприятий </a:t>
                      </a:r>
                    </a:p>
                  </a:txBody>
                  <a:tcPr marL="54252" marR="54252" marT="36164" marB="36164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37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39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45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Количество спортсменов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Нукутского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района, занявших призовые места, на спортивных мероприятиях, проводимых на различных уровнях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141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142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538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освоенных средств, выделенных на приобретение спортивного инвентаря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36164" marB="36164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45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освоенных средств, выделенных на капитальные вложения в объекты физической культуры и спорта</a:t>
                      </a:r>
                    </a:p>
                  </a:txBody>
                  <a:tcPr marL="54252" marR="54252" marT="36164" marB="36164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4252" marR="54252" marT="36164" marB="3616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2122" name="Прямоугольник 6"/>
          <p:cNvSpPr>
            <a:spLocks noChangeArrowheads="1"/>
          </p:cNvSpPr>
          <p:nvPr/>
        </p:nvSpPr>
        <p:spPr bwMode="auto">
          <a:xfrm>
            <a:off x="4133850" y="1054100"/>
            <a:ext cx="922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 smtClean="0">
              <a:solidFill>
                <a:srgbClr val="000000"/>
              </a:solidFill>
            </a:endParaRPr>
          </a:p>
        </p:txBody>
      </p:sp>
      <p:sp>
        <p:nvSpPr>
          <p:cNvPr id="2123" name="Rectangle 4"/>
          <p:cNvSpPr>
            <a:spLocks noChangeArrowheads="1"/>
          </p:cNvSpPr>
          <p:nvPr/>
        </p:nvSpPr>
        <p:spPr bwMode="auto">
          <a:xfrm>
            <a:off x="2268538" y="329736"/>
            <a:ext cx="4487862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Муниципальная программа </a:t>
            </a:r>
            <a:r>
              <a:rPr lang="ru-RU" altLang="ru-RU" sz="2000" b="1" dirty="0" smtClean="0">
                <a:solidFill>
                  <a:srgbClr val="1F497D"/>
                </a:solidFill>
                <a:latin typeface="Arial Narrow" pitchFamily="34" charset="0"/>
              </a:rPr>
              <a:t>«Физическая культура и спорт»</a:t>
            </a:r>
            <a:endParaRPr lang="ru-RU" altLang="ru-RU" sz="2000" b="1" dirty="0" smtClean="0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2124" name="Rectangle 5"/>
          <p:cNvSpPr>
            <a:spLocks noChangeArrowheads="1"/>
          </p:cNvSpPr>
          <p:nvPr/>
        </p:nvSpPr>
        <p:spPr bwMode="auto">
          <a:xfrm>
            <a:off x="2649538" y="34115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5" name="Rectangle 7"/>
          <p:cNvSpPr>
            <a:spLocks noChangeArrowheads="1"/>
          </p:cNvSpPr>
          <p:nvPr/>
        </p:nvSpPr>
        <p:spPr bwMode="auto">
          <a:xfrm>
            <a:off x="2649538" y="386873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</a:endParaRPr>
          </a:p>
        </p:txBody>
      </p:sp>
      <p:sp>
        <p:nvSpPr>
          <p:cNvPr id="2126" name="Rectangle 8"/>
          <p:cNvSpPr>
            <a:spLocks noChangeArrowheads="1"/>
          </p:cNvSpPr>
          <p:nvPr/>
        </p:nvSpPr>
        <p:spPr bwMode="auto">
          <a:xfrm>
            <a:off x="2649538" y="5654675"/>
            <a:ext cx="365125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 smtClean="0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 smtClean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1" name="Picture 58" descr="C:\Users\КОВЕНЕВА.BUDGET\Desktop\9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755"/>
            <a:ext cx="2232248" cy="148688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7" descr="C:\Users\КОВЕНЕВА.BUDGET\Desktop\1-3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76756"/>
            <a:ext cx="2390230" cy="1486884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99977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39478"/>
              </p:ext>
            </p:extLst>
          </p:nvPr>
        </p:nvGraphicFramePr>
        <p:xfrm>
          <a:off x="179388" y="2283718"/>
          <a:ext cx="8785222" cy="2181525"/>
        </p:xfrm>
        <a:graphic>
          <a:graphicData uri="http://schemas.openxmlformats.org/drawingml/2006/table">
            <a:tbl>
              <a:tblPr/>
              <a:tblGrid>
                <a:gridCol w="5832772"/>
                <a:gridCol w="576064"/>
                <a:gridCol w="576064"/>
                <a:gridCol w="576064"/>
                <a:gridCol w="648072"/>
                <a:gridCol w="576186"/>
              </a:tblGrid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Целевые показатели для реализации муниципальной программы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Факт 2022 год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Оценка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Прогноз 2026 год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5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Объем финансирования муниципальной программы, тыс. рублей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1 116,2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1 139,8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1 755,8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1 755,8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1 755,8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213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Число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субъектов малого и среднего предпринимательства 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 расчете на 10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тыс.человек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населения, ед.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221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810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Оборот розничной торговли на 1 жителя,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тыс.рублей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23,5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26,0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27,3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28,4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29,5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75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населенных пунктов, не охваченный торговлей, от общего количества населенных пунктов, %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43,0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41,0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38,0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35,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32,0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27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Общее количество туристов, посетивших </a:t>
                      </a:r>
                      <a:r>
                        <a:rPr kumimoji="0" lang="ru-RU" alt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Нукутский</a:t>
                      </a: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 район, чел.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1 933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1 969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2 005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2 058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2120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896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Уровень производственного травматизма в расчете на 1 тыс. работающих, случай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0,3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0,2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cs typeface="Times New Roman" pitchFamily="18" charset="0"/>
                      </a:endParaRPr>
                    </a:p>
                  </a:txBody>
                  <a:tcPr marL="54252" marR="54252" marT="27133" marB="2713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09612" name="Прямоугольник 6"/>
          <p:cNvSpPr>
            <a:spLocks noChangeArrowheads="1"/>
          </p:cNvSpPr>
          <p:nvPr/>
        </p:nvSpPr>
        <p:spPr bwMode="auto">
          <a:xfrm>
            <a:off x="4065588" y="2049463"/>
            <a:ext cx="922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 smtClean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09613" name="Rectangle 4"/>
          <p:cNvSpPr>
            <a:spLocks noChangeArrowheads="1"/>
          </p:cNvSpPr>
          <p:nvPr/>
        </p:nvSpPr>
        <p:spPr bwMode="auto">
          <a:xfrm>
            <a:off x="2402757" y="563638"/>
            <a:ext cx="4401491" cy="9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365F91"/>
                </a:solidFill>
                <a:latin typeface="Arial Narrow" pitchFamily="34" charset="0"/>
              </a:rPr>
              <a:t>Муниципальная программа «Экономическое развитие»</a:t>
            </a:r>
            <a:endParaRPr lang="ru-RU" altLang="ru-RU" sz="2000" b="1" dirty="0">
              <a:solidFill>
                <a:srgbClr val="365F91"/>
              </a:solidFill>
              <a:latin typeface="Arial Narrow" pitchFamily="34" charset="0"/>
            </a:endParaRPr>
          </a:p>
        </p:txBody>
      </p:sp>
      <p:sp>
        <p:nvSpPr>
          <p:cNvPr id="109614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09615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1028" name="Picture 4" descr="Экономические графи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0331"/>
            <a:ext cx="2740822" cy="193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kartinki.pics/uploads/posts/2022-02/1645148052_7-kartinkin-net-p-ekonomika-kartinki-dlya-prezentatsii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0332"/>
            <a:ext cx="2643302" cy="1939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9145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85984"/>
              </p:ext>
            </p:extLst>
          </p:nvPr>
        </p:nvGraphicFramePr>
        <p:xfrm>
          <a:off x="207963" y="2427734"/>
          <a:ext cx="8694735" cy="2343497"/>
        </p:xfrm>
        <a:graphic>
          <a:graphicData uri="http://schemas.openxmlformats.org/drawingml/2006/table">
            <a:tbl>
              <a:tblPr/>
              <a:tblGrid>
                <a:gridCol w="5732189"/>
                <a:gridCol w="576064"/>
                <a:gridCol w="648072"/>
                <a:gridCol w="576064"/>
                <a:gridCol w="576064"/>
                <a:gridCol w="586282"/>
              </a:tblGrid>
              <a:tr h="5040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Целевые показатели для реализации муниципальной программы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Факт 2022 год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Оценка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2023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2024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2025 год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Прогноз 2026 год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0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Объем финансирования муниципальной программы, тыс. рублей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108,6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14 786,5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202,2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77,9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78,1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3894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Организация экологического воспитания и формирования экологической культуры в области обращения с твёрдыми коммунальными отходами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076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Сбор, транспортирование и утилизация (захоронение) твёрдых коммунальных отходов в МО «Целинный»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Присвоение категории и постановка на учёт объектов, оказывающих негативное воздействие на окружающую среду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00,0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Выявление и оценка объектов накопленного вреда окружающей среде </a:t>
                      </a:r>
                    </a:p>
                  </a:txBody>
                  <a:tcPr marL="54252" marR="54252" marT="27106" marB="27106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4252" marR="54252" marT="27106" marB="27106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4748" name="Rectangle 4"/>
          <p:cNvSpPr>
            <a:spLocks noChangeArrowheads="1"/>
          </p:cNvSpPr>
          <p:nvPr/>
        </p:nvSpPr>
        <p:spPr bwMode="auto">
          <a:xfrm>
            <a:off x="2987675" y="483518"/>
            <a:ext cx="3000376" cy="165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365F91"/>
                </a:solidFill>
                <a:latin typeface="Arial Narrow" pitchFamily="34" charset="0"/>
              </a:rPr>
              <a:t>Муниципальная программа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365F91"/>
                </a:solidFill>
                <a:latin typeface="Arial Narrow" pitchFamily="34" charset="0"/>
              </a:rPr>
              <a:t>«Окружающая среда»</a:t>
            </a:r>
            <a:endParaRPr lang="ru-RU" altLang="ru-RU" sz="2000" b="1" dirty="0">
              <a:solidFill>
                <a:srgbClr val="365F91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100" b="1" dirty="0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1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4749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475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14752" name="Picture 2" descr="https://radissonblubelorusskaya.files.wordpress.com/2014/06/green.jpg?w=1024"/>
          <p:cNvSpPr>
            <a:spLocks noChangeAspect="1" noChangeArrowheads="1"/>
          </p:cNvSpPr>
          <p:nvPr/>
        </p:nvSpPr>
        <p:spPr bwMode="auto">
          <a:xfrm>
            <a:off x="6084888" y="123825"/>
            <a:ext cx="2789237" cy="1943100"/>
          </a:xfrm>
          <a:prstGeom prst="rect">
            <a:avLst/>
          </a:prstGeom>
          <a:noFill/>
          <a:ln w="2857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14753" name="Рисунок 11"/>
          <p:cNvSpPr>
            <a:spLocks noChangeAspect="1" noChangeArrowheads="1"/>
          </p:cNvSpPr>
          <p:nvPr/>
        </p:nvSpPr>
        <p:spPr bwMode="auto">
          <a:xfrm>
            <a:off x="207963" y="123825"/>
            <a:ext cx="2563812" cy="1943100"/>
          </a:xfrm>
          <a:prstGeom prst="rect">
            <a:avLst/>
          </a:prstGeom>
          <a:noFill/>
          <a:ln w="28575">
            <a:solidFill>
              <a:srgbClr val="37609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027" name="Picture 3" descr="C:\Users\Балсунаев ВС\Desktop\1_27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23825"/>
            <a:ext cx="2789237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Балсунаев ВС\Desktop\Безымянн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03" y="123825"/>
            <a:ext cx="2556171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4014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73007"/>
              </p:ext>
            </p:extLst>
          </p:nvPr>
        </p:nvGraphicFramePr>
        <p:xfrm>
          <a:off x="209552" y="2071109"/>
          <a:ext cx="8664573" cy="2732889"/>
        </p:xfrm>
        <a:graphic>
          <a:graphicData uri="http://schemas.openxmlformats.org/drawingml/2006/table">
            <a:tbl>
              <a:tblPr/>
              <a:tblGrid>
                <a:gridCol w="5658592"/>
                <a:gridCol w="720080"/>
                <a:gridCol w="576064"/>
                <a:gridCol w="576064"/>
                <a:gridCol w="576064"/>
                <a:gridCol w="557709"/>
              </a:tblGrid>
              <a:tr h="4929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Целевые показатели для реализации муниципальной программы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Факт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2022  г.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Оценка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2023  г.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2024  г.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Прогноз 2025  г.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Прогноз 2026  г.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  <a:ea typeface="Times New Roman" pitchFamily="18" charset="0"/>
                          <a:cs typeface="Arial" charset="0"/>
                        </a:rPr>
                        <a:t>Объем финансирования муниципальной программы, тыс. рублей</a:t>
                      </a: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1 619,7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3 577,7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5 713,8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1 266,2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ea typeface="Calibri" pitchFamily="34" charset="0"/>
                          <a:cs typeface="Times New Roman" pitchFamily="18" charset="0"/>
                        </a:rPr>
                        <a:t>337,4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7CBFF"/>
                    </a:solidFill>
                  </a:tcPr>
                </a:tc>
              </a:tr>
              <a:tr h="4386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Количество проведенных мероприятий по профилактике терроризма и экстремизма в объектах образования, ед.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48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2670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объектов образования, обеспеченных инженерно-техническими средствами защиты, %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30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00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Доля объектов культуры, обеспеченных инженерно-техническими средствами защиты, %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77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Количество оформленных стендов в учреждениях культуры района по профилактике терроризма и экстремизма и противодействию экстремизму, ед.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  <a:tr h="4377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Количество проведенных мероприятий по профилактике терроризма и противодействию экстремизма , ед.</a:t>
                      </a:r>
                    </a:p>
                  </a:txBody>
                  <a:tcPr marL="54252" marR="54252" marT="27118" marB="27118" anchor="ctr" horzOverflow="overflow"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126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54252" marR="54252" marT="27118" marB="2711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EB"/>
                    </a:solidFill>
                  </a:tcPr>
                </a:tc>
              </a:tr>
            </a:tbl>
          </a:graphicData>
        </a:graphic>
      </p:graphicFrame>
      <p:sp>
        <p:nvSpPr>
          <p:cNvPr id="110636" name="Прямоугольник 6"/>
          <p:cNvSpPr>
            <a:spLocks noChangeArrowheads="1"/>
          </p:cNvSpPr>
          <p:nvPr/>
        </p:nvSpPr>
        <p:spPr bwMode="auto">
          <a:xfrm>
            <a:off x="4107880" y="1616226"/>
            <a:ext cx="922337" cy="180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0637" name="Rectangle 4"/>
          <p:cNvSpPr>
            <a:spLocks noChangeArrowheads="1"/>
          </p:cNvSpPr>
          <p:nvPr/>
        </p:nvSpPr>
        <p:spPr bwMode="auto">
          <a:xfrm>
            <a:off x="2541016" y="411510"/>
            <a:ext cx="4056063" cy="1596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365F91"/>
                </a:solidFill>
                <a:latin typeface="Arial Narrow" pitchFamily="34" charset="0"/>
              </a:rPr>
              <a:t>Муниципальная программа </a:t>
            </a: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«Профилактика </a:t>
            </a:r>
            <a:r>
              <a:rPr lang="ru-RU" altLang="ru-RU" sz="2000" b="1" dirty="0" smtClean="0">
                <a:solidFill>
                  <a:srgbClr val="365F91"/>
                </a:solidFill>
                <a:latin typeface="Arial Narrow" pitchFamily="34" charset="0"/>
              </a:rPr>
              <a:t>терроризма и экстремизма»  </a:t>
            </a:r>
            <a:endParaRPr lang="ru-RU" altLang="ru-RU" sz="2000" b="1" dirty="0">
              <a:solidFill>
                <a:srgbClr val="365F91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65F91"/>
                </a:solidFill>
                <a:latin typeface="Arial Narrow" pitchFamily="34" charset="0"/>
              </a:rPr>
              <a:t> </a:t>
            </a:r>
            <a:endParaRPr lang="ru-RU" altLang="ru-RU" sz="2000" dirty="0">
              <a:solidFill>
                <a:srgbClr val="0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10638" name="Rectangle 5"/>
          <p:cNvSpPr>
            <a:spLocks noChangeArrowheads="1"/>
          </p:cNvSpPr>
          <p:nvPr/>
        </p:nvSpPr>
        <p:spPr bwMode="auto">
          <a:xfrm>
            <a:off x="2649538" y="336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39" name="Rectangle 7"/>
          <p:cNvSpPr>
            <a:spLocks noChangeArrowheads="1"/>
          </p:cNvSpPr>
          <p:nvPr/>
        </p:nvSpPr>
        <p:spPr bwMode="auto">
          <a:xfrm>
            <a:off x="2649538" y="38242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0640" name="Rectangle 8"/>
          <p:cNvSpPr>
            <a:spLocks noChangeArrowheads="1"/>
          </p:cNvSpPr>
          <p:nvPr/>
        </p:nvSpPr>
        <p:spPr bwMode="auto">
          <a:xfrm>
            <a:off x="2649538" y="63007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918" tIns="180918" rIns="180918" bIns="180918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600" b="1" u="sng">
                <a:solidFill>
                  <a:srgbClr val="365F91"/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</a:br>
            <a:endParaRPr lang="ru-RU" altLang="ru-RU" sz="6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altLang="ru-RU" sz="2800" b="1" u="sng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altLang="ru-RU" sz="12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7493"/>
            <a:ext cx="2520280" cy="1656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67494"/>
            <a:ext cx="2357909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262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23307"/>
              </p:ext>
            </p:extLst>
          </p:nvPr>
        </p:nvGraphicFramePr>
        <p:xfrm>
          <a:off x="214282" y="357172"/>
          <a:ext cx="8858309" cy="4440496"/>
        </p:xfrm>
        <a:graphic>
          <a:graphicData uri="http://schemas.openxmlformats.org/drawingml/2006/table">
            <a:tbl>
              <a:tblPr/>
              <a:tblGrid>
                <a:gridCol w="3073629"/>
                <a:gridCol w="683944"/>
                <a:gridCol w="560339"/>
                <a:gridCol w="486177"/>
                <a:gridCol w="683944"/>
                <a:gridCol w="560339"/>
                <a:gridCol w="486177"/>
                <a:gridCol w="510897"/>
                <a:gridCol w="486177"/>
                <a:gridCol w="570511"/>
                <a:gridCol w="756175"/>
              </a:tblGrid>
              <a:tr h="558394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Программа муниципальных внутренних заимствований </a:t>
                      </a:r>
                      <a:endParaRPr lang="ru-RU" sz="2000" b="1" i="0" u="none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 Narrow" pitchFamily="34" charset="0"/>
                      </a:endParaRP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муниципального образования </a:t>
                      </a:r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«</a:t>
                      </a:r>
                      <a:r>
                        <a:rPr lang="ru-RU" sz="2000" b="1" i="0" u="none" strike="noStrike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Нукутский</a:t>
                      </a:r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район»</a:t>
                      </a:r>
                    </a:p>
                    <a:p>
                      <a:pPr algn="ctr" fontAlgn="b"/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 </a:t>
                      </a:r>
                      <a:r>
                        <a:rPr lang="ru-RU" sz="2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на </a:t>
                      </a:r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2024 </a:t>
                      </a:r>
                      <a:r>
                        <a:rPr lang="ru-RU" sz="2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год и плановый период </a:t>
                      </a:r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2025 </a:t>
                      </a:r>
                      <a:r>
                        <a:rPr lang="ru-RU" sz="2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и </a:t>
                      </a:r>
                      <a:r>
                        <a:rPr lang="ru-RU" sz="2000" b="1" i="0" u="none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2026 </a:t>
                      </a:r>
                      <a:r>
                        <a:rPr lang="ru-RU" sz="2000" b="1" i="0" u="none" strike="noStrik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Narrow" pitchFamily="34" charset="0"/>
                        </a:rPr>
                        <a:t>годов</a:t>
                      </a:r>
                    </a:p>
                  </a:txBody>
                  <a:tcPr marL="3581" marR="3581" marT="3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208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(тыс.рублей)</a:t>
                      </a:r>
                    </a:p>
                  </a:txBody>
                  <a:tcPr marL="3581" marR="3581" marT="35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0350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Виды долговых обязательств (привлечение/погашение)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Верхний предел долга на 1 января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2024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года 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Объем привлечения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2024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году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Объем погашения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2024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году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Верхний предел долга на 1 января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2025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года 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Объем привлечения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2025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году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Объем погашения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2025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году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Верхний предел долга на 1 января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года 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Объем привлечения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году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Объем погашения в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2026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году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Верхний предел долга на 1 января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2027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года 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4171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Объем заимствований, всего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7010,5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7010,5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7072,0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14082,5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21320,4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14082,5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21320,4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32410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в том числе: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7382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1. Кредиты кредитных организаций в валюте Российской Федерации в том числе: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7010,5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7010,5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7072,0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0,0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14082,5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21320,4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14082,5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21320,4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latin typeface="Arial Narrow" pitchFamily="34" charset="0"/>
                      </a:endParaRP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003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Предельные сроки погашения долговых обязательств, возникших при осуществлении заимствований в соответствующем финансовом году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до 3-х лет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до 3-х лет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до 3-х лет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 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до 3-х лет</a:t>
                      </a:r>
                    </a:p>
                  </a:txBody>
                  <a:tcPr marL="3581" marR="3581" marT="358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278710"/>
      </p:ext>
    </p:extLst>
  </p:cSld>
  <p:clrMapOvr>
    <a:masterClrMapping/>
  </p:clrMapOvr>
  <p:transition spd="slow" advClick="0" advTm="1000"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09600" y="-17463"/>
            <a:ext cx="431800" cy="51435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123908" name="Заголовок 1"/>
          <p:cNvSpPr txBox="1">
            <a:spLocks/>
          </p:cNvSpPr>
          <p:nvPr/>
        </p:nvSpPr>
        <p:spPr bwMode="auto">
          <a:xfrm>
            <a:off x="6011863" y="3759200"/>
            <a:ext cx="28162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71A2DD"/>
              </a:solidFill>
              <a:latin typeface="Arial Narrow" pitchFamily="34" charset="0"/>
            </a:endParaRPr>
          </a:p>
        </p:txBody>
      </p:sp>
      <p:sp>
        <p:nvSpPr>
          <p:cNvPr id="123909" name="Заголовок 1"/>
          <p:cNvSpPr txBox="1">
            <a:spLocks/>
          </p:cNvSpPr>
          <p:nvPr/>
        </p:nvSpPr>
        <p:spPr bwMode="auto">
          <a:xfrm>
            <a:off x="2151063" y="1600200"/>
            <a:ext cx="504031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70C0"/>
                </a:solidFill>
                <a:latin typeface="Arial Narrow" pitchFamily="34" charset="0"/>
              </a:rPr>
              <a:t>Спасибо</a:t>
            </a:r>
          </a:p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>
                <a:solidFill>
                  <a:srgbClr val="0070C0"/>
                </a:solidFill>
                <a:latin typeface="Arial Narrow" pitchFamily="34" charset="0"/>
              </a:rPr>
              <a:t>за внимание.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41" y="185738"/>
            <a:ext cx="714718" cy="896106"/>
          </a:xfrm>
          <a:prstGeom prst="rect">
            <a:avLst/>
          </a:prstGeom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2123334"/>
              </p:ext>
            </p:extLst>
          </p:nvPr>
        </p:nvGraphicFramePr>
        <p:xfrm>
          <a:off x="250825" y="842963"/>
          <a:ext cx="8713788" cy="3902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935"/>
                <a:gridCol w="1008112"/>
                <a:gridCol w="1080120"/>
                <a:gridCol w="864096"/>
                <a:gridCol w="836170"/>
                <a:gridCol w="954847"/>
                <a:gridCol w="881397"/>
                <a:gridCol w="928111"/>
              </a:tblGrid>
              <a:tr h="982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ПОКАЗАТЕЛИ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План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(на 1 октября)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2024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Отклонение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2024 к 2023,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 %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2025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2025 к 2024,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Проект бюджета </a:t>
                      </a: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 2026 год</a:t>
                      </a:r>
                      <a:endParaRPr lang="ru-RU" sz="1100" b="0" dirty="0" smtClean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Отклонение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к 2025,</a:t>
                      </a:r>
                      <a:endParaRPr kumimoji="0" lang="ru-RU" sz="11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%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BFF"/>
                    </a:solidFill>
                  </a:tcPr>
                </a:tc>
              </a:tr>
              <a:tr h="457781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effectLst/>
                          <a:latin typeface="Arial Narrow" panose="020B0606020202030204" pitchFamily="34" charset="0"/>
                        </a:rPr>
                        <a:t>ДОХОДЫ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1 157 561,9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1033 075,3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941 238,1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91,1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951 579,7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101,1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982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собственные</a:t>
                      </a:r>
                      <a:endParaRPr lang="ru-RU" sz="1400" b="1" i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92 342,4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93 473,5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94 293,3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100,9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96 506,0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102,3</a:t>
                      </a: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14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    - налоговые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85 855,3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87 776,3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102,2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88 495,4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100,8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90 607,9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102,4</a:t>
                      </a: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3599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   - неналоговые доходы 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6 487,1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5 697,2</a:t>
                      </a: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87,8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5 797,9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101,8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5 898,1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101,7</a:t>
                      </a: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1 065 219,5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939 601,8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88,2</a:t>
                      </a: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846 944,8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90,1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855 073,7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101,0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  <a:tr h="5249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РАСХОДЫ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1 167 476,2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1 040 085,8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89,1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948 310,1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91,2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958 817,6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17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 Narrow" panose="020B0606020202030204" pitchFamily="34" charset="0"/>
                        </a:rPr>
                        <a:t>ДЕФИЦИТ (ПРОФИЦИТ) +,-</a:t>
                      </a:r>
                      <a:endParaRPr lang="ru-RU" sz="1400" b="1" dirty="0">
                        <a:solidFill>
                          <a:sysClr val="windowText" lastClr="0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34289" marB="34289" anchor="ctr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-9 914,3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-7 010,5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-7 072,0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baseline="0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-7 237,9</a:t>
                      </a:r>
                      <a:endParaRPr lang="ru-RU" sz="1400" b="1" i="0" baseline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i="0" baseline="0" dirty="0">
                        <a:solidFill>
                          <a:srgbClr val="C0000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19" marB="45719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D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740650" y="555625"/>
            <a:ext cx="1223963" cy="287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тыс.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0825" y="123825"/>
            <a:ext cx="8929688" cy="5730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ПАРАМЕТРЫ ПРОЕКТА БЮДЖЕТА МО «</a:t>
            </a:r>
            <a:r>
              <a:rPr lang="ru-RU" sz="2000" b="1" dirty="0" err="1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Нукутский</a:t>
            </a:r>
            <a:r>
              <a:rPr lang="ru-RU" sz="2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район» </a:t>
            </a:r>
            <a:br>
              <a:rPr lang="ru-RU" sz="2000" b="1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</a:br>
            <a:r>
              <a:rPr lang="ru-RU" sz="20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</a:t>
            </a:r>
            <a:r>
              <a:rPr lang="ru-RU" sz="1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2024</a:t>
            </a:r>
            <a:r>
              <a:rPr lang="ru-RU" sz="20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год </a:t>
            </a:r>
            <a:r>
              <a:rPr lang="ru-RU" sz="1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 на плановый период 2025 и 2026 годов</a:t>
            </a:r>
            <a:endParaRPr lang="ru-RU" sz="1800" b="1" dirty="0">
              <a:solidFill>
                <a:srgbClr val="1F497D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0295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Заголовок 1"/>
          <p:cNvSpPr>
            <a:spLocks noGrp="1"/>
          </p:cNvSpPr>
          <p:nvPr>
            <p:ph type="title"/>
          </p:nvPr>
        </p:nvSpPr>
        <p:spPr>
          <a:xfrm>
            <a:off x="323850" y="50800"/>
            <a:ext cx="8640763" cy="368300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Arial Narrow" pitchFamily="34" charset="0"/>
                <a:cs typeface="Times New Roman" pitchFamily="18" charset="0"/>
              </a:rPr>
              <a:t>ДИНАМИКА ПОСТУПЛЕНИЙ ДОХОДОВ БЮДЖЕТА МО «НУКУТСКИЙ РАЙОН»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699877"/>
              </p:ext>
            </p:extLst>
          </p:nvPr>
        </p:nvGraphicFramePr>
        <p:xfrm>
          <a:off x="611188" y="636588"/>
          <a:ext cx="8208962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596188" y="411163"/>
            <a:ext cx="1223962" cy="215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тыс.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388425" y="4894263"/>
            <a:ext cx="755576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43288"/>
      </p:ext>
    </p:extLst>
  </p:cSld>
  <p:clrMapOvr>
    <a:masterClrMapping/>
  </p:clrMapOvr>
  <p:transition spd="slow" advClick="0" advTm="2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/>
          <p:cNvSpPr>
            <a:spLocks noGrp="1"/>
          </p:cNvSpPr>
          <p:nvPr>
            <p:ph type="title"/>
          </p:nvPr>
        </p:nvSpPr>
        <p:spPr>
          <a:xfrm>
            <a:off x="107950" y="3174"/>
            <a:ext cx="8928100" cy="650875"/>
          </a:xfrm>
        </p:spPr>
        <p:txBody>
          <a:bodyPr/>
          <a:lstStyle/>
          <a:p>
            <a:pPr eaLnBrk="1" hangingPunct="1"/>
            <a:r>
              <a:rPr lang="ru-RU" altLang="ru-RU" sz="2200" b="1" dirty="0" smtClean="0">
                <a:solidFill>
                  <a:schemeClr val="tx2"/>
                </a:solidFill>
                <a:latin typeface="Arial Narrow" pitchFamily="34" charset="0"/>
                <a:cs typeface="Times New Roman" pitchFamily="18" charset="0"/>
              </a:rPr>
              <a:t>ДИНАМИКА ПОСТУПЛЕНИЙ НАЛОГОВЫХ И НЕНАЛОГОВЫХ ДОХОДОВ </a:t>
            </a:r>
          </a:p>
        </p:txBody>
      </p:sp>
      <p:graphicFrame>
        <p:nvGraphicFramePr>
          <p:cNvPr id="2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0117366"/>
              </p:ext>
            </p:extLst>
          </p:nvPr>
        </p:nvGraphicFramePr>
        <p:xfrm>
          <a:off x="565150" y="788988"/>
          <a:ext cx="8064500" cy="388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410450" y="573088"/>
            <a:ext cx="1439863" cy="161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тыс.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</a:rPr>
              <a:t>рублей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629650" y="4894263"/>
            <a:ext cx="473075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b="1" dirty="0" smtClean="0">
              <a:solidFill>
                <a:prstClr val="black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190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ДИНАМИКА ПОСТУПЛЕНИЙ БЕЗВОЗМЕЗДНЫХ ПОСТУПЛЕНИЙ</a:t>
            </a:r>
            <a:endParaRPr lang="ru-RU" sz="22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20015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0296883"/>
      </p:ext>
    </p:extLst>
  </p:cSld>
  <p:clrMapOvr>
    <a:masterClrMapping/>
  </p:clrMapOvr>
  <p:transition spd="slow" advClick="0" advTm="100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Группа 3"/>
          <p:cNvGrpSpPr>
            <a:grpSpLocks/>
          </p:cNvGrpSpPr>
          <p:nvPr/>
        </p:nvGrpSpPr>
        <p:grpSpPr bwMode="auto">
          <a:xfrm>
            <a:off x="1035050" y="735013"/>
            <a:ext cx="7869238" cy="4186237"/>
            <a:chOff x="1022627" y="980728"/>
            <a:chExt cx="7596366" cy="5580000"/>
          </a:xfrm>
        </p:grpSpPr>
        <p:sp>
          <p:nvSpPr>
            <p:cNvPr id="101406" name="Прямоугольник 11"/>
            <p:cNvSpPr>
              <a:spLocks noChangeArrowheads="1"/>
            </p:cNvSpPr>
            <p:nvPr/>
          </p:nvSpPr>
          <p:spPr bwMode="auto">
            <a:xfrm>
              <a:off x="1115616" y="980728"/>
              <a:ext cx="7416824" cy="55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1041016" y="1124619"/>
              <a:ext cx="7577977" cy="1077064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увеличение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оплаты труда отдельных категорий работников организаций в сферах образования, культуры, физкультуры и спорта в соответствии с «майскими» указами Президента Российской Федерации                              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индексация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оплаты труда работников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, на которых не распространяются указы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Президента</a:t>
              </a: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1022627" y="2373183"/>
              <a:ext cx="7588703" cy="767857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установление дополнительных категорий детей, которые бесплатно обеспечиваются питанием в школах: дети с ограниченными возможностями здоровья, дети военнослужащих, погибших  в ходе специальной военной операции, дети мобилизованных граждан</a:t>
              </a: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1024160" y="3359158"/>
              <a:ext cx="7577976" cy="641160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AFD7FF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доведение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минимального размера оплаты труда с 1 января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2024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года до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19 242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рублей в месяц                                        </a:t>
              </a: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1041016" y="4127281"/>
              <a:ext cx="7577977" cy="378772"/>
            </a:xfrm>
            <a:custGeom>
              <a:avLst/>
              <a:gdLst>
                <a:gd name="connsiteX0" fmla="*/ 0 w 7416824"/>
                <a:gd name="connsiteY0" fmla="*/ 153549 h 921275"/>
                <a:gd name="connsiteX1" fmla="*/ 153549 w 7416824"/>
                <a:gd name="connsiteY1" fmla="*/ 0 h 921275"/>
                <a:gd name="connsiteX2" fmla="*/ 7263275 w 7416824"/>
                <a:gd name="connsiteY2" fmla="*/ 0 h 921275"/>
                <a:gd name="connsiteX3" fmla="*/ 7416824 w 7416824"/>
                <a:gd name="connsiteY3" fmla="*/ 153549 h 921275"/>
                <a:gd name="connsiteX4" fmla="*/ 7416824 w 7416824"/>
                <a:gd name="connsiteY4" fmla="*/ 767726 h 921275"/>
                <a:gd name="connsiteX5" fmla="*/ 7263275 w 7416824"/>
                <a:gd name="connsiteY5" fmla="*/ 921275 h 921275"/>
                <a:gd name="connsiteX6" fmla="*/ 153549 w 7416824"/>
                <a:gd name="connsiteY6" fmla="*/ 921275 h 921275"/>
                <a:gd name="connsiteX7" fmla="*/ 0 w 7416824"/>
                <a:gd name="connsiteY7" fmla="*/ 767726 h 921275"/>
                <a:gd name="connsiteX8" fmla="*/ 0 w 7416824"/>
                <a:gd name="connsiteY8" fmla="*/ 153549 h 92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16824" h="921275">
                  <a:moveTo>
                    <a:pt x="0" y="153549"/>
                  </a:moveTo>
                  <a:cubicBezTo>
                    <a:pt x="0" y="68746"/>
                    <a:pt x="68746" y="0"/>
                    <a:pt x="153549" y="0"/>
                  </a:cubicBezTo>
                  <a:lnTo>
                    <a:pt x="7263275" y="0"/>
                  </a:lnTo>
                  <a:cubicBezTo>
                    <a:pt x="7348078" y="0"/>
                    <a:pt x="7416824" y="68746"/>
                    <a:pt x="7416824" y="153549"/>
                  </a:cubicBezTo>
                  <a:lnTo>
                    <a:pt x="7416824" y="767726"/>
                  </a:lnTo>
                  <a:cubicBezTo>
                    <a:pt x="7416824" y="852529"/>
                    <a:pt x="7348078" y="921275"/>
                    <a:pt x="7263275" y="921275"/>
                  </a:cubicBezTo>
                  <a:lnTo>
                    <a:pt x="153549" y="921275"/>
                  </a:lnTo>
                  <a:cubicBezTo>
                    <a:pt x="68746" y="921275"/>
                    <a:pt x="0" y="852529"/>
                    <a:pt x="0" y="767726"/>
                  </a:cubicBezTo>
                  <a:lnTo>
                    <a:pt x="0" y="153549"/>
                  </a:lnTo>
                  <a:close/>
                </a:path>
              </a:pathLst>
            </a:custGeom>
            <a:solidFill>
              <a:srgbClr val="FFFFD9"/>
            </a:solidFill>
            <a:ln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05933" tIns="105933" rIns="105933" bIns="105933" spcCol="1270" anchor="ctr"/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индексация </a:t>
              </a:r>
              <a:r>
                <a:rPr lang="ru-RU" sz="1400" dirty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расходов на оплату коммунальных </a:t>
              </a:r>
              <a:r>
                <a:rPr lang="ru-RU" sz="140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услуг</a:t>
              </a:r>
              <a:endPara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38780" y="1016371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8740" y="2602828"/>
            <a:ext cx="395610" cy="314846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240" y="4070262"/>
            <a:ext cx="395610" cy="314921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240" y="3080534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06413" y="139700"/>
            <a:ext cx="8229600" cy="487363"/>
          </a:xfrm>
          <a:prstGeom prst="rect">
            <a:avLst/>
          </a:prstGeom>
          <a:noFill/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endParaRPr lang="ru-RU" sz="2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Факторы, влияющие на объем расходов 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ru-RU" sz="8800" b="1" cap="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Бюджета МО «НУКУТСКИЙ РАЙОН»</a:t>
            </a:r>
            <a:r>
              <a:rPr lang="ru-RU" sz="8800" b="1" cap="small" dirty="0" smtClean="0">
                <a:solidFill>
                  <a:srgbClr val="1F497D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:</a:t>
            </a:r>
            <a:r>
              <a:rPr lang="ru-RU" sz="8000" dirty="0" smtClean="0">
                <a:solidFill>
                  <a:prstClr val="black"/>
                </a:solidFill>
              </a:rPr>
              <a:t/>
            </a:r>
            <a:br>
              <a:rPr lang="ru-RU" sz="8000" dirty="0" smtClean="0">
                <a:solidFill>
                  <a:prstClr val="black"/>
                </a:solidFill>
              </a:rPr>
            </a:br>
            <a:endParaRPr lang="ru-RU" sz="8000" dirty="0">
              <a:solidFill>
                <a:prstClr val="black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5076825" y="249238"/>
            <a:ext cx="1117600" cy="2159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100" b="1" dirty="0">
              <a:solidFill>
                <a:prstClr val="black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532813" y="4894263"/>
            <a:ext cx="611187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Полилиния 16"/>
          <p:cNvSpPr/>
          <p:nvPr/>
        </p:nvSpPr>
        <p:spPr bwMode="auto">
          <a:xfrm>
            <a:off x="1042988" y="3492500"/>
            <a:ext cx="7851775" cy="481013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индексация отдельных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расходов (связь, транспортные услуги, питание и приобретение ГСМ)                                       на прогнозируемый уровень инфляции в размере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4,9 % в 2024 году и до 2026 года</a:t>
            </a:r>
            <a:endParaRPr lang="ru-RU" sz="1400" dirty="0">
              <a:solidFill>
                <a:prstClr val="black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олилиния 19"/>
          <p:cNvSpPr/>
          <p:nvPr/>
        </p:nvSpPr>
        <p:spPr bwMode="auto">
          <a:xfrm>
            <a:off x="1036638" y="4068763"/>
            <a:ext cx="7858125" cy="301625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FFFFD9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прекращение расходных обязательств ограниченного срока действия и разовых мероприятий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38740" y="3575219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2240" y="1848134"/>
            <a:ext cx="395610" cy="315466"/>
          </a:xfrm>
          <a:prstGeom prst="rect">
            <a:avLst/>
          </a:prstGeom>
          <a:solidFill>
            <a:srgbClr val="FFFFD9"/>
          </a:solidFill>
          <a:ln>
            <a:solidFill>
              <a:schemeClr val="accent3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Полилиния 22"/>
          <p:cNvSpPr/>
          <p:nvPr/>
        </p:nvSpPr>
        <p:spPr bwMode="auto">
          <a:xfrm>
            <a:off x="1042988" y="4464050"/>
            <a:ext cx="7489825" cy="463550"/>
          </a:xfrm>
          <a:custGeom>
            <a:avLst/>
            <a:gdLst>
              <a:gd name="connsiteX0" fmla="*/ 0 w 7416824"/>
              <a:gd name="connsiteY0" fmla="*/ 153549 h 921275"/>
              <a:gd name="connsiteX1" fmla="*/ 153549 w 7416824"/>
              <a:gd name="connsiteY1" fmla="*/ 0 h 921275"/>
              <a:gd name="connsiteX2" fmla="*/ 7263275 w 7416824"/>
              <a:gd name="connsiteY2" fmla="*/ 0 h 921275"/>
              <a:gd name="connsiteX3" fmla="*/ 7416824 w 7416824"/>
              <a:gd name="connsiteY3" fmla="*/ 153549 h 921275"/>
              <a:gd name="connsiteX4" fmla="*/ 7416824 w 7416824"/>
              <a:gd name="connsiteY4" fmla="*/ 767726 h 921275"/>
              <a:gd name="connsiteX5" fmla="*/ 7263275 w 7416824"/>
              <a:gd name="connsiteY5" fmla="*/ 921275 h 921275"/>
              <a:gd name="connsiteX6" fmla="*/ 153549 w 7416824"/>
              <a:gd name="connsiteY6" fmla="*/ 921275 h 921275"/>
              <a:gd name="connsiteX7" fmla="*/ 0 w 7416824"/>
              <a:gd name="connsiteY7" fmla="*/ 767726 h 921275"/>
              <a:gd name="connsiteX8" fmla="*/ 0 w 7416824"/>
              <a:gd name="connsiteY8" fmla="*/ 153549 h 921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6824" h="921275">
                <a:moveTo>
                  <a:pt x="0" y="153549"/>
                </a:moveTo>
                <a:cubicBezTo>
                  <a:pt x="0" y="68746"/>
                  <a:pt x="68746" y="0"/>
                  <a:pt x="153549" y="0"/>
                </a:cubicBezTo>
                <a:lnTo>
                  <a:pt x="7263275" y="0"/>
                </a:lnTo>
                <a:cubicBezTo>
                  <a:pt x="7348078" y="0"/>
                  <a:pt x="7416824" y="68746"/>
                  <a:pt x="7416824" y="153549"/>
                </a:cubicBezTo>
                <a:lnTo>
                  <a:pt x="7416824" y="767726"/>
                </a:lnTo>
                <a:cubicBezTo>
                  <a:pt x="7416824" y="852529"/>
                  <a:pt x="7348078" y="921275"/>
                  <a:pt x="7263275" y="921275"/>
                </a:cubicBezTo>
                <a:lnTo>
                  <a:pt x="153549" y="921275"/>
                </a:lnTo>
                <a:cubicBezTo>
                  <a:pt x="68746" y="921275"/>
                  <a:pt x="0" y="852529"/>
                  <a:pt x="0" y="767726"/>
                </a:cubicBezTo>
                <a:lnTo>
                  <a:pt x="0" y="153549"/>
                </a:lnTo>
                <a:close/>
              </a:path>
            </a:pathLst>
          </a:custGeom>
          <a:solidFill>
            <a:srgbClr val="AFD7FF"/>
          </a:solidFill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5933" tIns="105933" rIns="105933" bIns="105933" spcCol="1270" anchor="ctr"/>
          <a:lstStyle/>
          <a:p>
            <a:pPr defTabSz="71120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определение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объема бюджетных ассигнований в рамках муниципальных программ исходя из реальных возможностей бюджета </a:t>
            </a:r>
            <a:r>
              <a:rPr lang="ru-RU" sz="1400" dirty="0" smtClean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prstClr val="black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их финансовому обеспечению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42240" y="4537970"/>
            <a:ext cx="395610" cy="315069"/>
          </a:xfrm>
          <a:prstGeom prst="rect">
            <a:avLst/>
          </a:prstGeom>
          <a:solidFill>
            <a:srgbClr val="AFD7FF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87313"/>
            <a:ext cx="7056438" cy="269875"/>
          </a:xfrm>
          <a:noFill/>
          <a:ln w="158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СТРУКТУРА РАСХОДОВ </a:t>
            </a:r>
            <a:r>
              <a:rPr lang="ru-RU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БЮДЖЕТА </a:t>
            </a:r>
            <a:r>
              <a:rPr lang="ru-RU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МО «НУКУТСКИЙ РАЙОН»</a:t>
            </a:r>
            <a:endParaRPr lang="ru-RU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58779"/>
              </p:ext>
            </p:extLst>
          </p:nvPr>
        </p:nvGraphicFramePr>
        <p:xfrm>
          <a:off x="683568" y="483518"/>
          <a:ext cx="7920682" cy="44805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3556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872337"/>
              </p:ext>
            </p:extLst>
          </p:nvPr>
        </p:nvGraphicFramePr>
        <p:xfrm>
          <a:off x="2555875" y="896938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5475" name="Заголовок 1"/>
          <p:cNvSpPr>
            <a:spLocks noGrp="1"/>
          </p:cNvSpPr>
          <p:nvPr>
            <p:ph type="title"/>
          </p:nvPr>
        </p:nvSpPr>
        <p:spPr>
          <a:xfrm>
            <a:off x="173038" y="122238"/>
            <a:ext cx="8929687" cy="517525"/>
          </a:xfrm>
        </p:spPr>
        <p:txBody>
          <a:bodyPr/>
          <a:lstStyle/>
          <a:p>
            <a:pPr eaLnBrk="1" hangingPunct="1"/>
            <a:r>
              <a:rPr lang="ru-RU" altLang="ru-RU" sz="2000" b="1" dirty="0" smtClean="0">
                <a:latin typeface="Arial Narrow" pitchFamily="34" charset="0"/>
                <a:cs typeface="Times New Roman" pitchFamily="18" charset="0"/>
              </a:rPr>
              <a:t>ДОЛЯ РАСХОДОВ ОТРАСЛЕЙ СОЦИАЛЬНО-КУЛЬТУРНОЙ СФЕРЫ В ОБЩИХ РАСХОДАХ БЮДЖЕТА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38162" y="4586605"/>
            <a:ext cx="490537" cy="107950"/>
          </a:xfrm>
          <a:prstGeom prst="rect">
            <a:avLst/>
          </a:prstGeom>
          <a:solidFill>
            <a:srgbClr val="72A2D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258888" y="4515967"/>
            <a:ext cx="3521075" cy="288032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70000"/>
              </a:lnSpc>
              <a:spcAft>
                <a:spcPts val="0"/>
              </a:spcAft>
              <a:defRPr/>
            </a:pPr>
            <a: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социально-культурной сферы</a:t>
            </a:r>
            <a:endParaRPr lang="ru-RU" sz="5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endParaRPr lang="ru-RU" sz="4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5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расходы</a:t>
            </a:r>
            <a:r>
              <a:rPr lang="ru-RU" sz="5600" dirty="0" smtClean="0">
                <a:solidFill>
                  <a:prstClr val="black"/>
                </a:solidFill>
              </a:rPr>
              <a:t/>
            </a:r>
            <a:br>
              <a:rPr lang="ru-RU" sz="5600" dirty="0" smtClean="0">
                <a:solidFill>
                  <a:prstClr val="black"/>
                </a:solidFill>
              </a:rPr>
            </a:br>
            <a:endParaRPr lang="ru-RU" sz="5600" dirty="0">
              <a:solidFill>
                <a:prstClr val="black"/>
              </a:solidFill>
            </a:endParaRPr>
          </a:p>
        </p:txBody>
      </p:sp>
      <p:graphicFrame>
        <p:nvGraphicFramePr>
          <p:cNvPr id="3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4980254"/>
              </p:ext>
            </p:extLst>
          </p:nvPr>
        </p:nvGraphicFramePr>
        <p:xfrm>
          <a:off x="4824413" y="2463800"/>
          <a:ext cx="4319587" cy="178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8488345"/>
              </p:ext>
            </p:extLst>
          </p:nvPr>
        </p:nvGraphicFramePr>
        <p:xfrm>
          <a:off x="323850" y="2500313"/>
          <a:ext cx="4319588" cy="1782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604250" y="4894263"/>
            <a:ext cx="539750" cy="2413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ru-RU" sz="1400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8161" y="4846955"/>
            <a:ext cx="490537" cy="10795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18099"/>
      </p:ext>
    </p:extLst>
  </p:cSld>
  <p:clrMapOvr>
    <a:masterClrMapping/>
  </p:clrMapOvr>
  <p:transition advClick="0" advTm="1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25141</TotalTime>
  <Words>2962</Words>
  <Application>Microsoft Office PowerPoint</Application>
  <PresentationFormat>Экран (16:9)</PresentationFormat>
  <Paragraphs>995</Paragraphs>
  <Slides>28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Тема Office</vt:lpstr>
      <vt:lpstr>7_Тема Office</vt:lpstr>
      <vt:lpstr>12_Тема Office</vt:lpstr>
      <vt:lpstr>9_Тема Office</vt:lpstr>
      <vt:lpstr>11_Тема Office</vt:lpstr>
      <vt:lpstr>Презентация PowerPoint</vt:lpstr>
      <vt:lpstr>Презентация PowerPoint</vt:lpstr>
      <vt:lpstr>Презентация PowerPoint</vt:lpstr>
      <vt:lpstr>ДИНАМИКА ПОСТУПЛЕНИЙ ДОХОДОВ БЮДЖЕТА МО «НУКУТСКИЙ РАЙОН»</vt:lpstr>
      <vt:lpstr>ДИНАМИКА ПОСТУПЛЕНИЙ НАЛОГОВЫХ И НЕНАЛОГОВЫХ ДОХОДОВ </vt:lpstr>
      <vt:lpstr>ДИНАМИКА ПОСТУПЛЕНИЙ БЕЗВОЗМЕЗДНЫХ ПОСТУПЛЕНИЙ</vt:lpstr>
      <vt:lpstr>Презентация PowerPoint</vt:lpstr>
      <vt:lpstr>СТРУКТУРА РАСХОДОВ БЮДЖЕТА МО «НУКУТСКИЙ РАЙОН»</vt:lpstr>
      <vt:lpstr>ДОЛЯ РАСХОДОВ ОТРАСЛЕЙ СОЦИАЛЬНО-КУЛЬТУРНОЙ СФЕРЫ В ОБЩИХ РАСХОДАХ БЮДЖЕТА</vt:lpstr>
      <vt:lpstr>доля фонда оплаты труда работников социальной сферы</vt:lpstr>
      <vt:lpstr>Презентация PowerPoint</vt:lpstr>
      <vt:lpstr>Муниципальные 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КОВЕНЕВА</dc:creator>
  <cp:lastModifiedBy>Уданова-ПК</cp:lastModifiedBy>
  <cp:revision>2214</cp:revision>
  <cp:lastPrinted>2022-11-22T07:13:17Z</cp:lastPrinted>
  <dcterms:created xsi:type="dcterms:W3CDTF">2013-10-29T07:14:12Z</dcterms:created>
  <dcterms:modified xsi:type="dcterms:W3CDTF">2023-11-30T02:57:43Z</dcterms:modified>
</cp:coreProperties>
</file>